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slideLayouts/slideLayout2.xml" ContentType="application/vnd.openxmlformats-officedocument.presentationml.slideLayout+xml"/>
  <Override PartName="/ppt/theme/theme2.xml" ContentType="application/vnd.openxmlformats-officedocument.them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slideLayouts/slideLayout3.xml" ContentType="application/vnd.openxmlformats-officedocument.presentationml.slideLayout+xml"/>
  <Override PartName="/ppt/theme/theme3.xml" ContentType="application/vnd.openxmlformats-officedocument.them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0658" autoAdjust="0"/>
    <p:restoredTop sz="94701" autoAdjust="0"/>
  </p:normalViewPr>
  <p:slideViewPr>
    <p:cSldViewPr snapToGrid="0" snapToObjects="1" showGuides="1">
      <p:cViewPr>
        <p:scale>
          <a:sx n="100" d="100"/>
          <a:sy n="100" d="100"/>
        </p:scale>
        <p:origin x="11048" y="1440"/>
      </p:cViewPr>
      <p:guideLst>
        <p:guide orient="horz" pos="3318"/>
        <p:guide orient="horz" pos="288"/>
        <p:guide orient="horz" pos="20160"/>
        <p:guide orient="horz"/>
        <p:guide orient="horz" pos="20036"/>
        <p:guide pos="581"/>
        <p:guide pos="27069"/>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interSettings" Target="printerSettings/printerSettings1.bin"/><Relationship Id="rId8" Type="http://schemas.openxmlformats.org/officeDocument/2006/relationships/commentAuthors" Target="commentAuthors.xml"/><Relationship Id="rId9" Type="http://schemas.openxmlformats.org/officeDocument/2006/relationships/presProps" Target="presProps.xml"/><Relationship Id="rId1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5/14/17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333786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922338"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587692"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253046"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2918399"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94"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95"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96"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97"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5" name="Group 64"/>
          <p:cNvGrpSpPr/>
          <p:nvPr userDrawn="1"/>
        </p:nvGrpSpPr>
        <p:grpSpPr>
          <a:xfrm>
            <a:off x="-14192" y="1382"/>
            <a:ext cx="43905392" cy="4572641"/>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02"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03"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04"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05"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9" name="Group 78"/>
          <p:cNvGrpSpPr/>
          <p:nvPr userDrawn="1"/>
        </p:nvGrpSpPr>
        <p:grpSpPr>
          <a:xfrm>
            <a:off x="-14192" y="1382"/>
            <a:ext cx="43905392" cy="4572641"/>
            <a:chOff x="-14192" y="1382"/>
            <a:chExt cx="27451941" cy="4572641"/>
          </a:xfrm>
        </p:grpSpPr>
        <p:sp>
          <p:nvSpPr>
            <p:cNvPr id="8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9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22"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23"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24"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25"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2" name="Group 71"/>
          <p:cNvGrpSpPr/>
          <p:nvPr userDrawn="1"/>
        </p:nvGrpSpPr>
        <p:grpSpPr>
          <a:xfrm>
            <a:off x="-14192" y="1382"/>
            <a:ext cx="43905392" cy="4572641"/>
            <a:chOff x="-14192" y="1382"/>
            <a:chExt cx="27451941" cy="4572641"/>
          </a:xfrm>
        </p:grpSpPr>
        <p:sp>
          <p:nvSpPr>
            <p:cNvPr id="7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20" Type="http://schemas.openxmlformats.org/officeDocument/2006/relationships/hyperlink" Target="mailto:pi@pi@192.168.1.134" TargetMode="External"/><Relationship Id="rId21" Type="http://schemas.openxmlformats.org/officeDocument/2006/relationships/image" Target="../media/image28.png"/><Relationship Id="rId22" Type="http://schemas.openxmlformats.org/officeDocument/2006/relationships/hyperlink" Target="https://github.com/adafruit/Adafruit_Python_MCP3008.git" TargetMode="External"/><Relationship Id="rId23" Type="http://schemas.openxmlformats.org/officeDocument/2006/relationships/hyperlink" Target="mailto:pi@raspberrypi:~/Adafruit_Python_MCP3008/examples/simpletest.py" TargetMode="External"/><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30" Type="http://schemas.openxmlformats.org/officeDocument/2006/relationships/image" Target="../media/image35.png"/><Relationship Id="rId31" Type="http://schemas.openxmlformats.org/officeDocument/2006/relationships/image" Target="../media/image36.png"/><Relationship Id="rId32" Type="http://schemas.openxmlformats.org/officeDocument/2006/relationships/image" Target="../media/image37.png"/><Relationship Id="rId9" Type="http://schemas.openxmlformats.org/officeDocument/2006/relationships/image" Target="../media/image17.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png"/><Relationship Id="rId36" Type="http://schemas.openxmlformats.org/officeDocument/2006/relationships/image" Target="../media/image41.png"/><Relationship Id="rId10" Type="http://schemas.openxmlformats.org/officeDocument/2006/relationships/image" Target="../media/image18.jpeg"/><Relationship Id="rId11" Type="http://schemas.openxmlformats.org/officeDocument/2006/relationships/image" Target="../media/image19.jpeg"/><Relationship Id="rId12" Type="http://schemas.openxmlformats.org/officeDocument/2006/relationships/image" Target="../media/image20.jpeg"/><Relationship Id="rId13" Type="http://schemas.openxmlformats.org/officeDocument/2006/relationships/image" Target="../media/image21.jp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85681" y="5431809"/>
            <a:ext cx="10056813" cy="1015640"/>
          </a:xfrm>
        </p:spPr>
        <p:txBody>
          <a:bodyPr/>
          <a:lstStyle/>
          <a:p>
            <a:r>
              <a:rPr lang="en-US" sz="3600" dirty="0" smtClean="0"/>
              <a:t>Total Cost: $129</a:t>
            </a:r>
            <a:endParaRPr lang="en-US" sz="3600" dirty="0"/>
          </a:p>
        </p:txBody>
      </p:sp>
      <p:sp>
        <p:nvSpPr>
          <p:cNvPr id="3" name="Text Placeholder 2"/>
          <p:cNvSpPr>
            <a:spLocks noGrp="1"/>
          </p:cNvSpPr>
          <p:nvPr>
            <p:ph type="body" sz="quarter" idx="11"/>
          </p:nvPr>
        </p:nvSpPr>
        <p:spPr>
          <a:xfrm>
            <a:off x="922341" y="4674099"/>
            <a:ext cx="10048875" cy="754045"/>
          </a:xfrm>
        </p:spPr>
        <p:txBody>
          <a:bodyPr/>
          <a:lstStyle/>
          <a:p>
            <a:r>
              <a:rPr lang="en-US" dirty="0" smtClean="0">
                <a:solidFill>
                  <a:srgbClr val="5B9BD5"/>
                </a:solidFill>
              </a:rPr>
              <a:t>Parts needed</a:t>
            </a:r>
            <a:endParaRPr lang="en-US" dirty="0">
              <a:solidFill>
                <a:srgbClr val="5B9BD5"/>
              </a:solidFill>
            </a:endParaRPr>
          </a:p>
        </p:txBody>
      </p:sp>
      <p:sp>
        <p:nvSpPr>
          <p:cNvPr id="4" name="Text Placeholder 3"/>
          <p:cNvSpPr>
            <a:spLocks noGrp="1"/>
          </p:cNvSpPr>
          <p:nvPr>
            <p:ph type="body" sz="quarter" idx="20"/>
          </p:nvPr>
        </p:nvSpPr>
        <p:spPr>
          <a:xfrm>
            <a:off x="985681" y="11121935"/>
            <a:ext cx="10050462" cy="904575"/>
          </a:xfrm>
        </p:spPr>
        <p:txBody>
          <a:bodyPr/>
          <a:lstStyle/>
          <a:p>
            <a:r>
              <a:rPr lang="en-US" dirty="0" smtClean="0">
                <a:solidFill>
                  <a:srgbClr val="5B9BD5"/>
                </a:solidFill>
              </a:rPr>
              <a:t>Assembly</a:t>
            </a:r>
            <a:endParaRPr lang="en-US" dirty="0">
              <a:solidFill>
                <a:srgbClr val="5B9BD5"/>
              </a:solidFill>
            </a:endParaRPr>
          </a:p>
          <a:p>
            <a:endParaRPr lang="en-US" dirty="0"/>
          </a:p>
        </p:txBody>
      </p:sp>
      <p:sp>
        <p:nvSpPr>
          <p:cNvPr id="8" name="Text Placeholder 7"/>
          <p:cNvSpPr>
            <a:spLocks noGrp="1"/>
          </p:cNvSpPr>
          <p:nvPr>
            <p:ph type="body" sz="quarter" idx="24"/>
          </p:nvPr>
        </p:nvSpPr>
        <p:spPr/>
        <p:txBody>
          <a:bodyPr/>
          <a:lstStyle/>
          <a:p>
            <a:r>
              <a:rPr lang="en-US" dirty="0" smtClean="0">
                <a:solidFill>
                  <a:srgbClr val="5B9BD5"/>
                </a:solidFill>
              </a:rPr>
              <a:t>Configuring your Pi</a:t>
            </a:r>
            <a:endParaRPr lang="en-US" dirty="0">
              <a:solidFill>
                <a:srgbClr val="5B9BD5"/>
              </a:solidFill>
            </a:endParaRPr>
          </a:p>
        </p:txBody>
      </p:sp>
      <p:sp>
        <p:nvSpPr>
          <p:cNvPr id="9" name="Text Placeholder 8"/>
          <p:cNvSpPr>
            <a:spLocks noGrp="1"/>
          </p:cNvSpPr>
          <p:nvPr>
            <p:ph type="body" sz="quarter" idx="25"/>
          </p:nvPr>
        </p:nvSpPr>
        <p:spPr/>
        <p:txBody>
          <a:bodyPr/>
          <a:lstStyle/>
          <a:p>
            <a:r>
              <a:rPr lang="en-US" dirty="0" smtClean="0">
                <a:solidFill>
                  <a:srgbClr val="5B9BD5"/>
                </a:solidFill>
              </a:rPr>
              <a:t>EC2, Amazon Web Services, Dynamo DB</a:t>
            </a:r>
            <a:endParaRPr lang="en-US" dirty="0">
              <a:solidFill>
                <a:srgbClr val="5B9BD5"/>
              </a:solidFill>
            </a:endParaRPr>
          </a:p>
        </p:txBody>
      </p:sp>
      <p:sp>
        <p:nvSpPr>
          <p:cNvPr id="16" name="Text Placeholder 15"/>
          <p:cNvSpPr>
            <a:spLocks noGrp="1"/>
          </p:cNvSpPr>
          <p:nvPr>
            <p:ph type="body" sz="quarter" idx="150"/>
          </p:nvPr>
        </p:nvSpPr>
        <p:spPr/>
        <p:txBody>
          <a:bodyPr/>
          <a:lstStyle/>
          <a:p>
            <a:r>
              <a:rPr lang="en-US" dirty="0" smtClean="0"/>
              <a:t>*Cal Poly, ^M Squared Lasers</a:t>
            </a:r>
            <a:endParaRPr lang="en-US" dirty="0"/>
          </a:p>
        </p:txBody>
      </p:sp>
      <p:sp>
        <p:nvSpPr>
          <p:cNvPr id="17" name="Text Placeholder 16"/>
          <p:cNvSpPr>
            <a:spLocks noGrp="1"/>
          </p:cNvSpPr>
          <p:nvPr>
            <p:ph type="body" sz="quarter" idx="151"/>
          </p:nvPr>
        </p:nvSpPr>
        <p:spPr/>
        <p:txBody>
          <a:bodyPr/>
          <a:lstStyle/>
          <a:p>
            <a:r>
              <a:rPr lang="en-US" dirty="0" smtClean="0"/>
              <a:t>Katya Vasilaky*, Ryan </a:t>
            </a:r>
            <a:r>
              <a:rPr lang="en-US" dirty="0" err="1" smtClean="0"/>
              <a:t>Considine</a:t>
            </a:r>
            <a:r>
              <a:rPr lang="en-US" dirty="0" smtClean="0"/>
              <a:t>^</a:t>
            </a:r>
            <a:endParaRPr lang="en-US" dirty="0"/>
          </a:p>
        </p:txBody>
      </p:sp>
      <p:sp>
        <p:nvSpPr>
          <p:cNvPr id="18" name="Text Placeholder 17"/>
          <p:cNvSpPr>
            <a:spLocks noGrp="1"/>
          </p:cNvSpPr>
          <p:nvPr>
            <p:ph type="body" sz="quarter" idx="153"/>
          </p:nvPr>
        </p:nvSpPr>
        <p:spPr>
          <a:xfrm>
            <a:off x="5932593" y="1"/>
            <a:ext cx="31998968" cy="2540000"/>
          </a:xfrm>
        </p:spPr>
        <p:txBody>
          <a:bodyPr>
            <a:normAutofit fontScale="47500" lnSpcReduction="20000"/>
          </a:bodyPr>
          <a:lstStyle/>
          <a:p>
            <a:r>
              <a:rPr lang="en-US" dirty="0" smtClean="0"/>
              <a:t>Reporting Water Sensor Values, Step by Step</a:t>
            </a:r>
          </a:p>
          <a:p>
            <a:r>
              <a:rPr lang="en-US" dirty="0" smtClean="0"/>
              <a:t>With </a:t>
            </a:r>
            <a:r>
              <a:rPr lang="en-US" dirty="0" err="1"/>
              <a:t>Raspberrypi</a:t>
            </a:r>
            <a:r>
              <a:rPr lang="en-US" dirty="0"/>
              <a:t> &amp; EC2 </a:t>
            </a:r>
            <a:endParaRPr lang="en-US" dirty="0" smtClean="0"/>
          </a:p>
          <a:p>
            <a:r>
              <a:rPr lang="en-US" dirty="0" err="1"/>
              <a:t>github.com</a:t>
            </a:r>
            <a:r>
              <a:rPr lang="en-US" dirty="0"/>
              <a:t>/</a:t>
            </a:r>
            <a:r>
              <a:rPr lang="en-US" dirty="0" err="1"/>
              <a:t>kathrynthegreat</a:t>
            </a:r>
            <a:r>
              <a:rPr lang="en-US" dirty="0"/>
              <a:t>/</a:t>
            </a:r>
            <a:r>
              <a:rPr lang="en-US" dirty="0" err="1" smtClean="0"/>
              <a:t>rasberrypi</a:t>
            </a:r>
            <a:endParaRPr lang="en-US" dirty="0"/>
          </a:p>
        </p:txBody>
      </p:sp>
      <p:sp>
        <p:nvSpPr>
          <p:cNvPr id="21" name="TextBox 20"/>
          <p:cNvSpPr txBox="1"/>
          <p:nvPr/>
        </p:nvSpPr>
        <p:spPr>
          <a:xfrm>
            <a:off x="985681" y="6459520"/>
            <a:ext cx="10038660" cy="4154983"/>
          </a:xfrm>
          <a:prstGeom prst="rect">
            <a:avLst/>
          </a:prstGeom>
          <a:noFill/>
        </p:spPr>
        <p:txBody>
          <a:bodyPr wrap="square" rtlCol="0">
            <a:spAutoFit/>
          </a:bodyPr>
          <a:lstStyle/>
          <a:p>
            <a:pPr marL="342900" indent="-342900">
              <a:buFontTx/>
              <a:buChar char="-"/>
            </a:pPr>
            <a:r>
              <a:rPr lang="en-US" sz="2400" dirty="0" smtClean="0"/>
              <a:t>Raspberry </a:t>
            </a:r>
            <a:r>
              <a:rPr lang="en-US" sz="2400" dirty="0"/>
              <a:t>Pi Model </a:t>
            </a:r>
            <a:r>
              <a:rPr lang="en-US" sz="2400" dirty="0" smtClean="0"/>
              <a:t>B ($38)</a:t>
            </a:r>
            <a:endParaRPr lang="en-US" sz="2400" dirty="0"/>
          </a:p>
          <a:p>
            <a:pPr marL="342900" indent="-342900">
              <a:buFontTx/>
              <a:buChar char="-"/>
            </a:pPr>
            <a:r>
              <a:rPr lang="en-US" sz="2400" dirty="0" smtClean="0"/>
              <a:t>Half </a:t>
            </a:r>
            <a:r>
              <a:rPr lang="en-US" sz="2400" dirty="0"/>
              <a:t>size </a:t>
            </a:r>
            <a:r>
              <a:rPr lang="en-US" sz="2400" dirty="0" smtClean="0"/>
              <a:t>breadboard ($3)</a:t>
            </a:r>
            <a:endParaRPr lang="en-US" sz="2400" dirty="0"/>
          </a:p>
          <a:p>
            <a:pPr marL="342900" indent="-342900">
              <a:buFontTx/>
              <a:buChar char="-"/>
            </a:pPr>
            <a:r>
              <a:rPr lang="en-US" sz="2400" dirty="0" smtClean="0"/>
              <a:t>Female </a:t>
            </a:r>
            <a:r>
              <a:rPr lang="en-US" sz="2400" dirty="0"/>
              <a:t>to male jumper </a:t>
            </a:r>
            <a:r>
              <a:rPr lang="en-US" sz="2400" dirty="0" smtClean="0"/>
              <a:t>wires ($10)</a:t>
            </a:r>
            <a:endParaRPr lang="en-US" sz="2400" dirty="0"/>
          </a:p>
          <a:p>
            <a:pPr marL="342900" indent="-342900">
              <a:buFontTx/>
              <a:buChar char="-"/>
            </a:pPr>
            <a:r>
              <a:rPr lang="en-US" sz="2400" dirty="0" smtClean="0"/>
              <a:t>Male </a:t>
            </a:r>
            <a:r>
              <a:rPr lang="en-US" sz="2400" dirty="0"/>
              <a:t>to male jumper wires </a:t>
            </a:r>
            <a:r>
              <a:rPr lang="en-US" sz="2400" dirty="0" smtClean="0"/>
              <a:t>($8)</a:t>
            </a:r>
          </a:p>
          <a:p>
            <a:pPr marL="342900" indent="-342900">
              <a:buFontTx/>
              <a:buChar char="-"/>
            </a:pPr>
            <a:r>
              <a:rPr lang="en-US" sz="2400" dirty="0" smtClean="0"/>
              <a:t>MCP3008 ($10)</a:t>
            </a:r>
            <a:endParaRPr lang="en-US" sz="2400" dirty="0"/>
          </a:p>
          <a:p>
            <a:pPr marL="342900" indent="-342900">
              <a:buFontTx/>
              <a:buChar char="-"/>
            </a:pPr>
            <a:r>
              <a:rPr lang="en-US" sz="2400" dirty="0" smtClean="0"/>
              <a:t>Octopus </a:t>
            </a:r>
            <a:r>
              <a:rPr lang="en-US" sz="2400" dirty="0"/>
              <a:t>soil moisture sensor </a:t>
            </a:r>
            <a:r>
              <a:rPr lang="en-US" sz="2400" dirty="0" smtClean="0"/>
              <a:t>brick ($7)</a:t>
            </a:r>
            <a:endParaRPr lang="en-US" sz="2400" dirty="0"/>
          </a:p>
          <a:p>
            <a:pPr marL="342900" indent="-342900">
              <a:buFontTx/>
              <a:buChar char="-"/>
            </a:pPr>
            <a:r>
              <a:rPr lang="en-US" sz="2400" dirty="0" smtClean="0"/>
              <a:t>RGB </a:t>
            </a:r>
            <a:r>
              <a:rPr lang="en-US" sz="2400" dirty="0"/>
              <a:t>Negative 16x2 </a:t>
            </a:r>
            <a:r>
              <a:rPr lang="en-US" sz="2400" dirty="0" err="1"/>
              <a:t>LCD+Keypad</a:t>
            </a:r>
            <a:r>
              <a:rPr lang="en-US" sz="2400" dirty="0"/>
              <a:t> Kit </a:t>
            </a:r>
            <a:r>
              <a:rPr lang="en-US" sz="2400" dirty="0" smtClean="0"/>
              <a:t> ($25)</a:t>
            </a:r>
            <a:endParaRPr lang="en-US" sz="2400" dirty="0"/>
          </a:p>
          <a:p>
            <a:pPr marL="342900" indent="-342900">
              <a:buFontTx/>
              <a:buChar char="-"/>
            </a:pPr>
            <a:r>
              <a:rPr lang="en-US" sz="2400" dirty="0" smtClean="0"/>
              <a:t>Stacking </a:t>
            </a:r>
            <a:r>
              <a:rPr lang="en-US" sz="2400" dirty="0"/>
              <a:t>header </a:t>
            </a:r>
            <a:r>
              <a:rPr lang="en-US" sz="2400" dirty="0" smtClean="0"/>
              <a:t>raspberry </a:t>
            </a:r>
            <a:r>
              <a:rPr lang="en-US" sz="2400" dirty="0"/>
              <a:t>pi 2x13 extra </a:t>
            </a:r>
            <a:r>
              <a:rPr lang="en-US" sz="2400" dirty="0" smtClean="0"/>
              <a:t>tall ($2)</a:t>
            </a:r>
            <a:endParaRPr lang="en-US" sz="2400" dirty="0"/>
          </a:p>
          <a:p>
            <a:pPr marL="342900" indent="-342900">
              <a:buFontTx/>
              <a:buChar char="-"/>
            </a:pPr>
            <a:r>
              <a:rPr lang="en-US" sz="2400" dirty="0" smtClean="0"/>
              <a:t>Android </a:t>
            </a:r>
            <a:r>
              <a:rPr lang="en-US" sz="2400" dirty="0"/>
              <a:t>USB cable </a:t>
            </a:r>
            <a:r>
              <a:rPr lang="en-US" sz="2400" dirty="0" smtClean="0"/>
              <a:t>($5)</a:t>
            </a:r>
            <a:endParaRPr lang="en-US" sz="2400" dirty="0"/>
          </a:p>
          <a:p>
            <a:pPr marL="342900" indent="-342900">
              <a:buFontTx/>
              <a:buChar char="-"/>
            </a:pPr>
            <a:r>
              <a:rPr lang="en-US" sz="2400" dirty="0" smtClean="0"/>
              <a:t>Soldering </a:t>
            </a:r>
            <a:r>
              <a:rPr lang="en-US" sz="2400" dirty="0"/>
              <a:t>Iron </a:t>
            </a:r>
            <a:r>
              <a:rPr lang="en-US" sz="2400" dirty="0" smtClean="0"/>
              <a:t>($16)</a:t>
            </a:r>
          </a:p>
          <a:p>
            <a:pPr marL="342900" indent="-342900">
              <a:buFontTx/>
              <a:buChar char="-"/>
            </a:pPr>
            <a:r>
              <a:rPr lang="en-US" sz="2400" dirty="0" smtClean="0"/>
              <a:t>Ethernet Cable ($5)</a:t>
            </a:r>
            <a:endParaRPr lang="en-US" sz="2400" dirty="0"/>
          </a:p>
        </p:txBody>
      </p:sp>
      <p:pic>
        <p:nvPicPr>
          <p:cNvPr id="22" name="20160701_145243.jpg"/>
          <p:cNvPicPr>
            <a:picLocks noChangeAspect="1"/>
          </p:cNvPicPr>
          <p:nvPr/>
        </p:nvPicPr>
        <p:blipFill>
          <a:blip r:embed="rId3">
            <a:extLst/>
          </a:blip>
          <a:stretch>
            <a:fillRect/>
          </a:stretch>
        </p:blipFill>
        <p:spPr>
          <a:xfrm>
            <a:off x="934141" y="12316115"/>
            <a:ext cx="5830195" cy="3279485"/>
          </a:xfrm>
          <a:prstGeom prst="rect">
            <a:avLst/>
          </a:prstGeom>
          <a:ln w="12700">
            <a:miter lim="400000"/>
          </a:ln>
        </p:spPr>
      </p:pic>
      <p:sp>
        <p:nvSpPr>
          <p:cNvPr id="23" name="TextBox 22"/>
          <p:cNvSpPr txBox="1"/>
          <p:nvPr/>
        </p:nvSpPr>
        <p:spPr>
          <a:xfrm>
            <a:off x="7176984" y="12570115"/>
            <a:ext cx="3542709" cy="1631216"/>
          </a:xfrm>
          <a:prstGeom prst="rect">
            <a:avLst/>
          </a:prstGeom>
          <a:noFill/>
        </p:spPr>
        <p:txBody>
          <a:bodyPr wrap="square" rtlCol="0">
            <a:spAutoFit/>
          </a:bodyPr>
          <a:lstStyle/>
          <a:p>
            <a:r>
              <a:rPr lang="en-US" sz="2000" dirty="0"/>
              <a:t>The tools. Fan is used to exhaust the fumes from the solder. Soldering gun, soldering tool kit… </a:t>
            </a:r>
          </a:p>
          <a:p>
            <a:endParaRPr lang="en-US" sz="2000" dirty="0"/>
          </a:p>
        </p:txBody>
      </p:sp>
      <p:pic>
        <p:nvPicPr>
          <p:cNvPr id="24" name="20160701_163817.jpg"/>
          <p:cNvPicPr>
            <a:picLocks noChangeAspect="1"/>
          </p:cNvPicPr>
          <p:nvPr/>
        </p:nvPicPr>
        <p:blipFill>
          <a:blip r:embed="rId4">
            <a:extLst/>
          </a:blip>
          <a:srcRect l="16869" t="21595" r="14166" b="9439"/>
          <a:stretch>
            <a:fillRect/>
          </a:stretch>
        </p:blipFill>
        <p:spPr>
          <a:xfrm>
            <a:off x="934142" y="15908599"/>
            <a:ext cx="5830194" cy="3279485"/>
          </a:xfrm>
          <a:prstGeom prst="rect">
            <a:avLst/>
          </a:prstGeom>
          <a:ln w="12700">
            <a:miter lim="400000"/>
          </a:ln>
        </p:spPr>
      </p:pic>
      <p:sp>
        <p:nvSpPr>
          <p:cNvPr id="25" name="TextBox 24"/>
          <p:cNvSpPr txBox="1"/>
          <p:nvPr/>
        </p:nvSpPr>
        <p:spPr>
          <a:xfrm>
            <a:off x="7176984" y="15555417"/>
            <a:ext cx="3542709" cy="3477875"/>
          </a:xfrm>
          <a:prstGeom prst="rect">
            <a:avLst/>
          </a:prstGeom>
          <a:noFill/>
        </p:spPr>
        <p:txBody>
          <a:bodyPr wrap="square" rtlCol="0">
            <a:spAutoFit/>
          </a:bodyPr>
          <a:lstStyle/>
          <a:p>
            <a:r>
              <a:rPr lang="en-US" sz="2000" dirty="0"/>
              <a:t>The large Red arrow is the LCD display which displays raspberry pi’s output text. The Light Blue arrow is the 16pin I2C port expander chip - MCP23017-E/SP . The Green arrow is the Potentiometer which controls the brightness of the display. The four Red arrows are control buttons up, down, left, right, and select. </a:t>
            </a:r>
          </a:p>
        </p:txBody>
      </p:sp>
      <p:pic>
        <p:nvPicPr>
          <p:cNvPr id="26" name="20160701_153446.jpg"/>
          <p:cNvPicPr>
            <a:picLocks noChangeAspect="1"/>
          </p:cNvPicPr>
          <p:nvPr/>
        </p:nvPicPr>
        <p:blipFill>
          <a:blip r:embed="rId5">
            <a:extLst/>
          </a:blip>
          <a:stretch>
            <a:fillRect/>
          </a:stretch>
        </p:blipFill>
        <p:spPr>
          <a:xfrm rot="5400000">
            <a:off x="2209497" y="18104846"/>
            <a:ext cx="3279484" cy="5830193"/>
          </a:xfrm>
          <a:prstGeom prst="rect">
            <a:avLst/>
          </a:prstGeom>
          <a:ln w="12700">
            <a:miter lim="400000"/>
          </a:ln>
        </p:spPr>
      </p:pic>
      <p:sp>
        <p:nvSpPr>
          <p:cNvPr id="27" name="TextBox 26"/>
          <p:cNvSpPr txBox="1"/>
          <p:nvPr/>
        </p:nvSpPr>
        <p:spPr>
          <a:xfrm>
            <a:off x="7176984" y="20261430"/>
            <a:ext cx="3542709" cy="1631216"/>
          </a:xfrm>
          <a:prstGeom prst="rect">
            <a:avLst/>
          </a:prstGeom>
          <a:noFill/>
        </p:spPr>
        <p:txBody>
          <a:bodyPr wrap="square" rtlCol="0">
            <a:spAutoFit/>
          </a:bodyPr>
          <a:lstStyle/>
          <a:p>
            <a:r>
              <a:rPr lang="en-US" sz="2000" dirty="0"/>
              <a:t>LCD Printed Circuit Board (PCB). Has pre-drilled holes. Here we are cutting a resistors wire before soldering it to the PCB board. </a:t>
            </a:r>
          </a:p>
        </p:txBody>
      </p:sp>
      <p:pic>
        <p:nvPicPr>
          <p:cNvPr id="28" name="20160701_153452.jpg"/>
          <p:cNvPicPr>
            <a:picLocks noChangeAspect="1"/>
          </p:cNvPicPr>
          <p:nvPr/>
        </p:nvPicPr>
        <p:blipFill>
          <a:blip r:embed="rId6">
            <a:extLst/>
          </a:blip>
          <a:srcRect/>
          <a:stretch>
            <a:fillRect/>
          </a:stretch>
        </p:blipFill>
        <p:spPr>
          <a:xfrm rot="5400000">
            <a:off x="2133357" y="21633716"/>
            <a:ext cx="3160721" cy="5619060"/>
          </a:xfrm>
          <a:prstGeom prst="rect">
            <a:avLst/>
          </a:prstGeom>
          <a:ln w="12700">
            <a:miter lim="400000"/>
          </a:ln>
        </p:spPr>
      </p:pic>
      <p:sp>
        <p:nvSpPr>
          <p:cNvPr id="29" name="TextBox 28"/>
          <p:cNvSpPr txBox="1"/>
          <p:nvPr/>
        </p:nvSpPr>
        <p:spPr>
          <a:xfrm>
            <a:off x="7176984" y="23787999"/>
            <a:ext cx="3542709" cy="707886"/>
          </a:xfrm>
          <a:prstGeom prst="rect">
            <a:avLst/>
          </a:prstGeom>
          <a:noFill/>
        </p:spPr>
        <p:txBody>
          <a:bodyPr wrap="square" rtlCol="0">
            <a:spAutoFit/>
          </a:bodyPr>
          <a:lstStyle/>
          <a:p>
            <a:r>
              <a:rPr lang="en-US" sz="2000" dirty="0"/>
              <a:t>Soldered resistors on the PCB board. </a:t>
            </a:r>
          </a:p>
        </p:txBody>
      </p:sp>
      <p:pic>
        <p:nvPicPr>
          <p:cNvPr id="35" name="20160701_154446.jpg"/>
          <p:cNvPicPr>
            <a:picLocks noChangeAspect="1"/>
          </p:cNvPicPr>
          <p:nvPr/>
        </p:nvPicPr>
        <p:blipFill>
          <a:blip r:embed="rId7">
            <a:extLst/>
          </a:blip>
          <a:stretch>
            <a:fillRect/>
          </a:stretch>
        </p:blipFill>
        <p:spPr>
          <a:xfrm>
            <a:off x="11663366" y="4803366"/>
            <a:ext cx="2611434" cy="4642549"/>
          </a:xfrm>
          <a:prstGeom prst="rect">
            <a:avLst/>
          </a:prstGeom>
          <a:ln w="12700">
            <a:miter lim="400000"/>
          </a:ln>
        </p:spPr>
      </p:pic>
      <p:sp>
        <p:nvSpPr>
          <p:cNvPr id="36" name="TextBox 35"/>
          <p:cNvSpPr txBox="1"/>
          <p:nvPr/>
        </p:nvSpPr>
        <p:spPr>
          <a:xfrm>
            <a:off x="14331858" y="5399275"/>
            <a:ext cx="7107238" cy="2862322"/>
          </a:xfrm>
          <a:prstGeom prst="rect">
            <a:avLst/>
          </a:prstGeom>
          <a:noFill/>
        </p:spPr>
        <p:txBody>
          <a:bodyPr wrap="square" rtlCol="0">
            <a:spAutoFit/>
          </a:bodyPr>
          <a:lstStyle/>
          <a:p>
            <a:r>
              <a:rPr lang="en-US" sz="2000" dirty="0"/>
              <a:t>Soldering in LCD Buttons. *These buttons are useful to send a signal to the Pi (say if you have a basic menu system). We have a 4-way 'direction pad' for up/down/left/right input and a button to the right called SELECT. These 5 buttons should be able to make 'talking' back to your project easy. These are connected to the I2C port expander chip so they require no extra pins on the Pi, our library does the work of reading whether they are pressed. (*info from </a:t>
            </a:r>
            <a:r>
              <a:rPr lang="en-US" sz="2000" dirty="0" err="1"/>
              <a:t>Adafruit</a:t>
            </a:r>
            <a:r>
              <a:rPr lang="en-US" sz="2000" dirty="0"/>
              <a:t>)</a:t>
            </a:r>
          </a:p>
          <a:p>
            <a:endParaRPr lang="en-US" sz="2000" dirty="0"/>
          </a:p>
        </p:txBody>
      </p:sp>
      <p:pic>
        <p:nvPicPr>
          <p:cNvPr id="37" name="20160701_160145.jpg"/>
          <p:cNvPicPr>
            <a:picLocks noChangeAspect="1"/>
          </p:cNvPicPr>
          <p:nvPr/>
        </p:nvPicPr>
        <p:blipFill>
          <a:blip r:embed="rId8">
            <a:extLst/>
          </a:blip>
          <a:stretch>
            <a:fillRect/>
          </a:stretch>
        </p:blipFill>
        <p:spPr>
          <a:xfrm>
            <a:off x="11658338" y="9681733"/>
            <a:ext cx="6227139" cy="3502766"/>
          </a:xfrm>
          <a:prstGeom prst="rect">
            <a:avLst/>
          </a:prstGeom>
          <a:ln w="12700">
            <a:miter lim="400000"/>
          </a:ln>
        </p:spPr>
      </p:pic>
      <p:sp>
        <p:nvSpPr>
          <p:cNvPr id="38" name="TextBox 37"/>
          <p:cNvSpPr txBox="1"/>
          <p:nvPr/>
        </p:nvSpPr>
        <p:spPr>
          <a:xfrm>
            <a:off x="17885481" y="10004715"/>
            <a:ext cx="3826761" cy="2862322"/>
          </a:xfrm>
          <a:prstGeom prst="rect">
            <a:avLst/>
          </a:prstGeom>
          <a:noFill/>
        </p:spPr>
        <p:txBody>
          <a:bodyPr wrap="square" rtlCol="0">
            <a:spAutoFit/>
          </a:bodyPr>
          <a:lstStyle/>
          <a:p>
            <a:r>
              <a:rPr lang="en-US" sz="2000" dirty="0"/>
              <a:t>Soldering in the I2C port expander chip - MCP23017-E/SP - .*This is a 16-pin expander chip, that uses the i2c bus. That means you can send it commands using the i2c pins on an Pi and control 16 more digital pins! </a:t>
            </a:r>
            <a:endParaRPr lang="en-US" sz="2000" dirty="0" smtClean="0"/>
          </a:p>
          <a:p>
            <a:endParaRPr lang="en-US" sz="2000" dirty="0"/>
          </a:p>
          <a:p>
            <a:endParaRPr lang="en-US" sz="2000" dirty="0"/>
          </a:p>
        </p:txBody>
      </p:sp>
      <p:sp>
        <p:nvSpPr>
          <p:cNvPr id="39" name="TextBox 38"/>
          <p:cNvSpPr txBox="1"/>
          <p:nvPr/>
        </p:nvSpPr>
        <p:spPr>
          <a:xfrm>
            <a:off x="11901384" y="13288756"/>
            <a:ext cx="9171202" cy="1015663"/>
          </a:xfrm>
          <a:prstGeom prst="rect">
            <a:avLst/>
          </a:prstGeom>
          <a:noFill/>
        </p:spPr>
        <p:txBody>
          <a:bodyPr wrap="square" rtlCol="0">
            <a:spAutoFit/>
          </a:bodyPr>
          <a:lstStyle/>
          <a:p>
            <a:r>
              <a:rPr lang="en-US" sz="2000" dirty="0"/>
              <a:t>5 of those pins go to the buttons, 6 go to the LCD control and 3 are used for the backlight (the remaining 2 are unused). (*info from </a:t>
            </a:r>
            <a:r>
              <a:rPr lang="en-US" sz="2000" dirty="0" err="1"/>
              <a:t>Adafruit</a:t>
            </a:r>
            <a:r>
              <a:rPr lang="en-US" sz="2000" dirty="0"/>
              <a:t>)</a:t>
            </a:r>
          </a:p>
          <a:p>
            <a:endParaRPr lang="en-US" sz="2000" dirty="0"/>
          </a:p>
        </p:txBody>
      </p:sp>
      <p:pic>
        <p:nvPicPr>
          <p:cNvPr id="40" name="20160701_161152.jpg"/>
          <p:cNvPicPr>
            <a:picLocks noChangeAspect="1"/>
          </p:cNvPicPr>
          <p:nvPr/>
        </p:nvPicPr>
        <p:blipFill>
          <a:blip r:embed="rId9">
            <a:extLst/>
          </a:blip>
          <a:stretch>
            <a:fillRect/>
          </a:stretch>
        </p:blipFill>
        <p:spPr>
          <a:xfrm rot="5400000">
            <a:off x="13024452" y="12976267"/>
            <a:ext cx="3499937" cy="6222110"/>
          </a:xfrm>
          <a:prstGeom prst="rect">
            <a:avLst/>
          </a:prstGeom>
          <a:ln w="12700">
            <a:miter lim="400000"/>
          </a:ln>
        </p:spPr>
      </p:pic>
      <p:sp>
        <p:nvSpPr>
          <p:cNvPr id="41" name="TextBox 40"/>
          <p:cNvSpPr txBox="1"/>
          <p:nvPr/>
        </p:nvSpPr>
        <p:spPr>
          <a:xfrm>
            <a:off x="17997987" y="14417535"/>
            <a:ext cx="3542709" cy="2554545"/>
          </a:xfrm>
          <a:prstGeom prst="rect">
            <a:avLst/>
          </a:prstGeom>
          <a:noFill/>
        </p:spPr>
        <p:txBody>
          <a:bodyPr wrap="square" rtlCol="0">
            <a:spAutoFit/>
          </a:bodyPr>
          <a:lstStyle/>
          <a:p>
            <a:r>
              <a:rPr lang="en-US" sz="2000" dirty="0"/>
              <a:t>Soldering in the 26 pin header. The header will connect to the raspberry pi *this will send power and data between the two boards and also provide a mechanical stability. (*info from </a:t>
            </a:r>
            <a:r>
              <a:rPr lang="en-US" sz="2000" dirty="0" err="1"/>
              <a:t>Adafruit</a:t>
            </a:r>
            <a:r>
              <a:rPr lang="en-US" sz="2000" dirty="0"/>
              <a:t>)</a:t>
            </a:r>
          </a:p>
          <a:p>
            <a:endParaRPr lang="en-US" sz="2000" dirty="0"/>
          </a:p>
        </p:txBody>
      </p:sp>
      <p:pic>
        <p:nvPicPr>
          <p:cNvPr id="42" name="20160701_163630.jpg"/>
          <p:cNvPicPr>
            <a:picLocks noChangeAspect="1"/>
          </p:cNvPicPr>
          <p:nvPr/>
        </p:nvPicPr>
        <p:blipFill>
          <a:blip r:embed="rId10">
            <a:extLst/>
          </a:blip>
          <a:stretch>
            <a:fillRect/>
          </a:stretch>
        </p:blipFill>
        <p:spPr>
          <a:xfrm rot="16200000">
            <a:off x="13053570" y="16765840"/>
            <a:ext cx="3587728" cy="6378183"/>
          </a:xfrm>
          <a:prstGeom prst="rect">
            <a:avLst/>
          </a:prstGeom>
          <a:ln w="12700">
            <a:miter lim="400000"/>
          </a:ln>
        </p:spPr>
      </p:pic>
      <p:sp>
        <p:nvSpPr>
          <p:cNvPr id="43" name="TextBox 42"/>
          <p:cNvSpPr txBox="1"/>
          <p:nvPr/>
        </p:nvSpPr>
        <p:spPr>
          <a:xfrm>
            <a:off x="18036525" y="17972354"/>
            <a:ext cx="3542709" cy="3170099"/>
          </a:xfrm>
          <a:prstGeom prst="rect">
            <a:avLst/>
          </a:prstGeom>
          <a:noFill/>
        </p:spPr>
        <p:txBody>
          <a:bodyPr wrap="square" rtlCol="0">
            <a:spAutoFit/>
          </a:bodyPr>
          <a:lstStyle/>
          <a:p>
            <a:pPr>
              <a:defRPr sz="1400"/>
            </a:pPr>
            <a:r>
              <a:rPr lang="en-US" sz="2000" dirty="0"/>
              <a:t>Connect the LCD header (red arrow) to the pins on Raspberry Pi (green arrow). This will snap together fitting the LCD to the Raspberry Pi. The red tape it used on the Raspberry Pi B+ to avoid short circuiting from the USB ports on the Raspberry Pi.   </a:t>
            </a:r>
          </a:p>
          <a:p>
            <a:pPr>
              <a:defRPr sz="1400"/>
            </a:pPr>
            <a:endParaRPr lang="en-US" sz="2000" dirty="0"/>
          </a:p>
          <a:p>
            <a:pPr>
              <a:defRPr sz="1400"/>
            </a:pPr>
            <a:endParaRPr lang="en-US" sz="2000" dirty="0"/>
          </a:p>
        </p:txBody>
      </p:sp>
      <p:sp>
        <p:nvSpPr>
          <p:cNvPr id="44" name="TextBox 43"/>
          <p:cNvSpPr txBox="1"/>
          <p:nvPr/>
        </p:nvSpPr>
        <p:spPr>
          <a:xfrm>
            <a:off x="11663366" y="21985623"/>
            <a:ext cx="9012234" cy="1015663"/>
          </a:xfrm>
          <a:prstGeom prst="rect">
            <a:avLst/>
          </a:prstGeom>
          <a:noFill/>
        </p:spPr>
        <p:txBody>
          <a:bodyPr wrap="square" rtlCol="0">
            <a:spAutoFit/>
          </a:bodyPr>
          <a:lstStyle/>
          <a:p>
            <a:r>
              <a:rPr lang="en-US" sz="2000" dirty="0"/>
              <a:t>*WARNING: If you're using the new Raspberry Pi model B+ with 4 USB ports you will need to take some extra steps to ensure the backlight resistor leads do not touch the USB ports and short out. See the steps below for more details. (*info from </a:t>
            </a:r>
            <a:r>
              <a:rPr lang="en-US" sz="2000" dirty="0" err="1"/>
              <a:t>Adafruit</a:t>
            </a:r>
            <a:r>
              <a:rPr lang="en-US" sz="2000" dirty="0"/>
              <a:t>)</a:t>
            </a:r>
          </a:p>
        </p:txBody>
      </p:sp>
      <p:pic>
        <p:nvPicPr>
          <p:cNvPr id="46" name="20160701_153504.jpg"/>
          <p:cNvPicPr>
            <a:picLocks noChangeAspect="1"/>
          </p:cNvPicPr>
          <p:nvPr/>
        </p:nvPicPr>
        <p:blipFill>
          <a:blip r:embed="rId11">
            <a:extLst/>
          </a:blip>
          <a:stretch>
            <a:fillRect/>
          </a:stretch>
        </p:blipFill>
        <p:spPr>
          <a:xfrm>
            <a:off x="985681" y="26252166"/>
            <a:ext cx="5567519" cy="3131730"/>
          </a:xfrm>
          <a:prstGeom prst="rect">
            <a:avLst/>
          </a:prstGeom>
          <a:ln w="12700">
            <a:miter lim="400000"/>
          </a:ln>
        </p:spPr>
      </p:pic>
      <p:sp>
        <p:nvSpPr>
          <p:cNvPr id="47" name="TextBox 46"/>
          <p:cNvSpPr txBox="1"/>
          <p:nvPr/>
        </p:nvSpPr>
        <p:spPr>
          <a:xfrm>
            <a:off x="7024584" y="25287875"/>
            <a:ext cx="3542709" cy="3170099"/>
          </a:xfrm>
          <a:prstGeom prst="rect">
            <a:avLst/>
          </a:prstGeom>
          <a:noFill/>
        </p:spPr>
        <p:txBody>
          <a:bodyPr wrap="square" rtlCol="0">
            <a:spAutoFit/>
          </a:bodyPr>
          <a:lstStyle/>
          <a:p>
            <a:pPr>
              <a:defRPr sz="1400"/>
            </a:pPr>
            <a:r>
              <a:rPr lang="en-US" sz="2000" dirty="0"/>
              <a:t>Resistors soldered into the PCB board. The colored stripes on the resistors. These stripes tell you about the resistance and tolerance of the resistor. *The middle resistor: 330 ohms which has orange, orange, brown, gold bands on it. </a:t>
            </a:r>
            <a:endParaRPr lang="en-US" sz="2000" dirty="0" smtClean="0"/>
          </a:p>
          <a:p>
            <a:pPr>
              <a:defRPr sz="1400"/>
            </a:pPr>
            <a:endParaRPr lang="en-US" sz="2000" dirty="0"/>
          </a:p>
          <a:p>
            <a:endParaRPr lang="en-US" sz="2000" dirty="0"/>
          </a:p>
        </p:txBody>
      </p:sp>
      <p:sp>
        <p:nvSpPr>
          <p:cNvPr id="48" name="TextBox 47"/>
          <p:cNvSpPr txBox="1"/>
          <p:nvPr/>
        </p:nvSpPr>
        <p:spPr>
          <a:xfrm>
            <a:off x="1152265" y="29526813"/>
            <a:ext cx="10048873" cy="1323439"/>
          </a:xfrm>
          <a:prstGeom prst="rect">
            <a:avLst/>
          </a:prstGeom>
          <a:noFill/>
        </p:spPr>
        <p:txBody>
          <a:bodyPr wrap="square" rtlCol="0">
            <a:spAutoFit/>
          </a:bodyPr>
          <a:lstStyle/>
          <a:p>
            <a:pPr>
              <a:defRPr sz="1400"/>
            </a:pPr>
            <a:r>
              <a:rPr lang="en-US" sz="2000" dirty="0"/>
              <a:t>This resistor acts as the backlight control resistor for the green backlight pin. The two outside resistors: are two 220 ohm resistors - they are the backlight series resistors for the RGB backlights on the LCDs. These resistors are colored Red Red Brown Gold. (*info from </a:t>
            </a:r>
            <a:r>
              <a:rPr lang="en-US" sz="2000" dirty="0" err="1"/>
              <a:t>Adafruit</a:t>
            </a:r>
            <a:r>
              <a:rPr lang="en-US" sz="2000" dirty="0"/>
              <a:t>)</a:t>
            </a:r>
          </a:p>
          <a:p>
            <a:endParaRPr lang="en-US" sz="2000" dirty="0"/>
          </a:p>
        </p:txBody>
      </p:sp>
      <p:pic>
        <p:nvPicPr>
          <p:cNvPr id="49" name="20160701_161510.jpg"/>
          <p:cNvPicPr>
            <a:picLocks noChangeAspect="1"/>
          </p:cNvPicPr>
          <p:nvPr/>
        </p:nvPicPr>
        <p:blipFill>
          <a:blip r:embed="rId12">
            <a:extLst/>
          </a:blip>
          <a:stretch>
            <a:fillRect/>
          </a:stretch>
        </p:blipFill>
        <p:spPr>
          <a:xfrm rot="5400000">
            <a:off x="13057494" y="22211957"/>
            <a:ext cx="3584903" cy="6373160"/>
          </a:xfrm>
          <a:prstGeom prst="rect">
            <a:avLst/>
          </a:prstGeom>
          <a:ln w="12700">
            <a:miter lim="400000"/>
          </a:ln>
        </p:spPr>
      </p:pic>
      <p:pic>
        <p:nvPicPr>
          <p:cNvPr id="50" name="20160701_163817.jpg"/>
          <p:cNvPicPr>
            <a:picLocks noChangeAspect="1"/>
          </p:cNvPicPr>
          <p:nvPr/>
        </p:nvPicPr>
        <p:blipFill>
          <a:blip r:embed="rId4">
            <a:extLst/>
          </a:blip>
          <a:stretch>
            <a:fillRect/>
          </a:stretch>
        </p:blipFill>
        <p:spPr>
          <a:xfrm>
            <a:off x="11658338" y="27298671"/>
            <a:ext cx="6378188" cy="3587730"/>
          </a:xfrm>
          <a:prstGeom prst="rect">
            <a:avLst/>
          </a:prstGeom>
          <a:ln w="12700">
            <a:miter lim="400000"/>
          </a:ln>
        </p:spPr>
      </p:pic>
      <p:sp>
        <p:nvSpPr>
          <p:cNvPr id="51" name="TextBox 50"/>
          <p:cNvSpPr txBox="1"/>
          <p:nvPr/>
        </p:nvSpPr>
        <p:spPr>
          <a:xfrm>
            <a:off x="18036526" y="24404634"/>
            <a:ext cx="3542709" cy="1631216"/>
          </a:xfrm>
          <a:prstGeom prst="rect">
            <a:avLst/>
          </a:prstGeom>
          <a:noFill/>
        </p:spPr>
        <p:txBody>
          <a:bodyPr wrap="square" rtlCol="0">
            <a:spAutoFit/>
          </a:bodyPr>
          <a:lstStyle/>
          <a:p>
            <a:r>
              <a:rPr lang="en-US" sz="2000" dirty="0"/>
              <a:t>Connected LCD Board to Raspberry Pi. Note the pins sticking up can be used for add-ons to the LCD display but are not need for this project.  </a:t>
            </a:r>
          </a:p>
        </p:txBody>
      </p:sp>
      <p:sp>
        <p:nvSpPr>
          <p:cNvPr id="52" name="TextBox 51"/>
          <p:cNvSpPr txBox="1"/>
          <p:nvPr/>
        </p:nvSpPr>
        <p:spPr>
          <a:xfrm>
            <a:off x="18036525" y="28105999"/>
            <a:ext cx="3542709" cy="1631216"/>
          </a:xfrm>
          <a:prstGeom prst="rect">
            <a:avLst/>
          </a:prstGeom>
          <a:noFill/>
        </p:spPr>
        <p:txBody>
          <a:bodyPr wrap="square" rtlCol="0">
            <a:spAutoFit/>
          </a:bodyPr>
          <a:lstStyle/>
          <a:p>
            <a:r>
              <a:rPr lang="en-US" sz="2000" dirty="0"/>
              <a:t>The LCD snaps onto the PCB and then </a:t>
            </a:r>
            <a:r>
              <a:rPr lang="en-US" sz="2000" dirty="0" err="1"/>
              <a:t>you’e</a:t>
            </a:r>
            <a:r>
              <a:rPr lang="en-US" sz="2000" dirty="0"/>
              <a:t> done</a:t>
            </a:r>
            <a:r>
              <a:rPr lang="en-US" sz="2000" dirty="0" smtClean="0"/>
              <a:t>! </a:t>
            </a:r>
          </a:p>
          <a:p>
            <a:endParaRPr lang="en-US" sz="2000" dirty="0"/>
          </a:p>
          <a:p>
            <a:r>
              <a:rPr lang="en-US" sz="2000" dirty="0"/>
              <a:t>We followed http://</a:t>
            </a:r>
            <a:r>
              <a:rPr lang="en-US" sz="2000" dirty="0" err="1"/>
              <a:t>bit.ly</a:t>
            </a:r>
            <a:r>
              <a:rPr lang="en-US" sz="2000" dirty="0"/>
              <a:t>/2qhbcuK for wiring.</a:t>
            </a:r>
          </a:p>
        </p:txBody>
      </p:sp>
      <p:pic>
        <p:nvPicPr>
          <p:cNvPr id="53" name="Picture 52" descr="20160707_123111.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21609494" y="6508278"/>
            <a:ext cx="3778951" cy="2125660"/>
          </a:xfrm>
          <a:prstGeom prst="rect">
            <a:avLst/>
          </a:prstGeom>
        </p:spPr>
      </p:pic>
      <p:pic>
        <p:nvPicPr>
          <p:cNvPr id="54" name="Picture 53" descr="Screen Shot 2017-05-07 at 1.46.28 P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628850" y="6716934"/>
            <a:ext cx="3689350" cy="2354904"/>
          </a:xfrm>
          <a:prstGeom prst="rect">
            <a:avLst/>
          </a:prstGeom>
        </p:spPr>
      </p:pic>
      <p:pic>
        <p:nvPicPr>
          <p:cNvPr id="55" name="Picture 54" descr="Screen Shot 2017-05-13 at 6.34.56 P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301199" y="10221407"/>
            <a:ext cx="4316637" cy="252271"/>
          </a:xfrm>
          <a:prstGeom prst="rect">
            <a:avLst/>
          </a:prstGeom>
        </p:spPr>
      </p:pic>
      <p:pic>
        <p:nvPicPr>
          <p:cNvPr id="56" name="Picture 55" descr="Screen Shot 2017-05-13 at 6.37.45 P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374349" y="10572242"/>
            <a:ext cx="2506257" cy="217935"/>
          </a:xfrm>
          <a:prstGeom prst="rect">
            <a:avLst/>
          </a:prstGeom>
        </p:spPr>
      </p:pic>
      <p:pic>
        <p:nvPicPr>
          <p:cNvPr id="57" name="Picture 56" descr="Screen Shot 2017-05-13 at 6.41.47 PM.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288883" y="13510739"/>
            <a:ext cx="5588000" cy="266700"/>
          </a:xfrm>
          <a:prstGeom prst="rect">
            <a:avLst/>
          </a:prstGeom>
        </p:spPr>
      </p:pic>
      <p:pic>
        <p:nvPicPr>
          <p:cNvPr id="58" name="Picture 57" descr="Screen Shot 2017-05-13 at 6.38.30 PM.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029860" y="13845907"/>
            <a:ext cx="4508500" cy="241300"/>
          </a:xfrm>
          <a:prstGeom prst="rect">
            <a:avLst/>
          </a:prstGeom>
        </p:spPr>
      </p:pic>
      <p:sp>
        <p:nvSpPr>
          <p:cNvPr id="60" name="TextBox 59"/>
          <p:cNvSpPr txBox="1"/>
          <p:nvPr/>
        </p:nvSpPr>
        <p:spPr>
          <a:xfrm>
            <a:off x="24845081" y="5447641"/>
            <a:ext cx="7454193" cy="4401205"/>
          </a:xfrm>
          <a:prstGeom prst="rect">
            <a:avLst/>
          </a:prstGeom>
          <a:noFill/>
        </p:spPr>
        <p:txBody>
          <a:bodyPr wrap="square" rtlCol="0">
            <a:spAutoFit/>
          </a:bodyPr>
          <a:lstStyle/>
          <a:p>
            <a:r>
              <a:rPr lang="en-US" sz="2000" dirty="0" smtClean="0"/>
              <a:t>First you’ll need to install the </a:t>
            </a:r>
            <a:r>
              <a:rPr lang="en-US" sz="2000" dirty="0" err="1" smtClean="0"/>
              <a:t>Raspbian</a:t>
            </a:r>
            <a:r>
              <a:rPr lang="en-US" sz="2000" dirty="0" smtClean="0"/>
              <a:t> OS. Use a keyboard </a:t>
            </a:r>
            <a:r>
              <a:rPr lang="en-US" sz="2000" dirty="0" smtClean="0"/>
              <a:t>and monitor with </a:t>
            </a:r>
            <a:r>
              <a:rPr lang="en-US" sz="2000" dirty="0" err="1" smtClean="0"/>
              <a:t>usb</a:t>
            </a:r>
            <a:r>
              <a:rPr lang="en-US" sz="2000" dirty="0" smtClean="0"/>
              <a:t> to access the pi’s command </a:t>
            </a:r>
            <a:r>
              <a:rPr lang="en-US" sz="2000" dirty="0" smtClean="0"/>
              <a:t>line; download </a:t>
            </a:r>
            <a:r>
              <a:rPr lang="en-US" sz="2000" dirty="0" err="1" smtClean="0"/>
              <a:t>raspbian</a:t>
            </a:r>
            <a:r>
              <a:rPr lang="en-US" sz="2000" dirty="0" smtClean="0"/>
              <a:t> to the SD card and enable </a:t>
            </a:r>
            <a:r>
              <a:rPr lang="en-US" sz="2000" dirty="0" err="1" smtClean="0"/>
              <a:t>ssh</a:t>
            </a:r>
            <a:r>
              <a:rPr lang="en-US" sz="2000" dirty="0" smtClean="0"/>
              <a:t>. </a:t>
            </a:r>
            <a:r>
              <a:rPr lang="en-US" sz="2000" dirty="0"/>
              <a:t>	</a:t>
            </a:r>
            <a:endParaRPr lang="en-US" sz="2000" dirty="0" smtClean="0"/>
          </a:p>
          <a:p>
            <a:r>
              <a:rPr lang="en-US" sz="2000" dirty="0"/>
              <a:t> </a:t>
            </a:r>
            <a:r>
              <a:rPr lang="en-US" sz="2000" dirty="0" smtClean="0"/>
              <a:t>    </a:t>
            </a:r>
          </a:p>
          <a:p>
            <a:endParaRPr lang="en-US" sz="2000" dirty="0"/>
          </a:p>
          <a:p>
            <a:endParaRPr lang="en-US" sz="2000" dirty="0" smtClean="0"/>
          </a:p>
          <a:p>
            <a:r>
              <a:rPr lang="en-US" sz="2000" dirty="0" smtClean="0"/>
              <a:t>$ </a:t>
            </a:r>
            <a:r>
              <a:rPr lang="en-US" sz="2000" dirty="0" err="1"/>
              <a:t>sudo</a:t>
            </a:r>
            <a:r>
              <a:rPr lang="en-US" sz="2000" dirty="0"/>
              <a:t> </a:t>
            </a:r>
            <a:r>
              <a:rPr lang="en-US" sz="2000" dirty="0" err="1"/>
              <a:t>raspi-</a:t>
            </a:r>
            <a:r>
              <a:rPr lang="en-US" sz="2000" dirty="0" err="1" smtClean="0"/>
              <a:t>config</a:t>
            </a:r>
            <a:endParaRPr lang="en-US" sz="2000" dirty="0" smtClean="0"/>
          </a:p>
          <a:p>
            <a:endParaRPr lang="en-US" sz="2000" dirty="0"/>
          </a:p>
          <a:p>
            <a:endParaRPr lang="en-US" sz="2000" dirty="0"/>
          </a:p>
          <a:p>
            <a:endParaRPr lang="en-US" sz="2000" dirty="0"/>
          </a:p>
          <a:p>
            <a:endParaRPr lang="en-US" sz="2000" dirty="0" smtClean="0"/>
          </a:p>
          <a:p>
            <a:endParaRPr lang="en-US" sz="2000" smtClean="0"/>
          </a:p>
          <a:p>
            <a:r>
              <a:rPr lang="en-US" sz="2000" smtClean="0"/>
              <a:t># </a:t>
            </a:r>
            <a:r>
              <a:rPr lang="en-US" sz="2000" dirty="0"/>
              <a:t>Select Advanced Options -&gt; SSH -&gt; Yes -&gt; </a:t>
            </a:r>
            <a:r>
              <a:rPr lang="en-US" sz="2000" dirty="0" smtClean="0"/>
              <a:t>Finish</a:t>
            </a:r>
          </a:p>
          <a:p>
            <a:r>
              <a:rPr lang="en-US" sz="2000" dirty="0"/>
              <a:t>	</a:t>
            </a:r>
          </a:p>
        </p:txBody>
      </p:sp>
      <p:sp>
        <p:nvSpPr>
          <p:cNvPr id="61" name="TextBox 60"/>
          <p:cNvSpPr txBox="1"/>
          <p:nvPr/>
        </p:nvSpPr>
        <p:spPr>
          <a:xfrm>
            <a:off x="22436139" y="11654395"/>
            <a:ext cx="5599581" cy="1015663"/>
          </a:xfrm>
          <a:prstGeom prst="rect">
            <a:avLst/>
          </a:prstGeom>
          <a:noFill/>
        </p:spPr>
        <p:txBody>
          <a:bodyPr wrap="square" rtlCol="0">
            <a:spAutoFit/>
          </a:bodyPr>
          <a:lstStyle/>
          <a:p>
            <a:endParaRPr lang="en-US" sz="2000" dirty="0" smtClean="0"/>
          </a:p>
          <a:p>
            <a:r>
              <a:rPr lang="en-US" sz="2000" dirty="0"/>
              <a:t>Turn your pi on and connect it directly to the router</a:t>
            </a:r>
            <a:r>
              <a:rPr lang="en-US" sz="2000" dirty="0" smtClean="0"/>
              <a:t>.</a:t>
            </a:r>
            <a:endParaRPr lang="en-US" sz="2000" dirty="0"/>
          </a:p>
          <a:p>
            <a:endParaRPr lang="en-US" sz="2000" dirty="0" smtClean="0"/>
          </a:p>
        </p:txBody>
      </p:sp>
      <p:pic>
        <p:nvPicPr>
          <p:cNvPr id="64" name="Picture 63" descr="pi.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387674" y="11237070"/>
            <a:ext cx="2743200" cy="2202654"/>
          </a:xfrm>
          <a:prstGeom prst="rect">
            <a:avLst/>
          </a:prstGeom>
        </p:spPr>
      </p:pic>
      <p:sp>
        <p:nvSpPr>
          <p:cNvPr id="66" name="TextBox 65"/>
          <p:cNvSpPr txBox="1"/>
          <p:nvPr/>
        </p:nvSpPr>
        <p:spPr>
          <a:xfrm>
            <a:off x="26522364" y="10144439"/>
            <a:ext cx="5380036" cy="1015663"/>
          </a:xfrm>
          <a:prstGeom prst="rect">
            <a:avLst/>
          </a:prstGeom>
          <a:noFill/>
        </p:spPr>
        <p:txBody>
          <a:bodyPr wrap="square" rtlCol="0">
            <a:spAutoFit/>
          </a:bodyPr>
          <a:lstStyle/>
          <a:p>
            <a:r>
              <a:rPr lang="en-US" sz="2000" dirty="0" smtClean="0"/>
              <a:t>Find your computer’s IP address with </a:t>
            </a:r>
            <a:r>
              <a:rPr lang="en-US" sz="2000" dirty="0" err="1" smtClean="0"/>
              <a:t>ifconfig</a:t>
            </a:r>
            <a:r>
              <a:rPr lang="en-US" sz="2000" dirty="0" smtClean="0"/>
              <a:t>. Turn </a:t>
            </a:r>
            <a:r>
              <a:rPr lang="en-US" sz="2000" dirty="0"/>
              <a:t>your pi on and connect it directly to the router</a:t>
            </a:r>
            <a:r>
              <a:rPr lang="en-US" sz="2000" dirty="0" smtClean="0"/>
              <a:t>.</a:t>
            </a:r>
            <a:endParaRPr lang="en-US" sz="2000" dirty="0"/>
          </a:p>
        </p:txBody>
      </p:sp>
      <p:sp>
        <p:nvSpPr>
          <p:cNvPr id="67" name="TextBox 66"/>
          <p:cNvSpPr txBox="1"/>
          <p:nvPr/>
        </p:nvSpPr>
        <p:spPr>
          <a:xfrm>
            <a:off x="28214634" y="13288756"/>
            <a:ext cx="3861925" cy="1323439"/>
          </a:xfrm>
          <a:prstGeom prst="rect">
            <a:avLst/>
          </a:prstGeom>
          <a:noFill/>
        </p:spPr>
        <p:txBody>
          <a:bodyPr wrap="square" rtlCol="0">
            <a:spAutoFit/>
          </a:bodyPr>
          <a:lstStyle/>
          <a:p>
            <a:endParaRPr lang="en-US" sz="2000" dirty="0"/>
          </a:p>
          <a:p>
            <a:r>
              <a:rPr lang="en-US" sz="2000" dirty="0"/>
              <a:t> Pip install </a:t>
            </a:r>
            <a:r>
              <a:rPr lang="en-US" sz="2000" dirty="0" err="1"/>
              <a:t>nmap</a:t>
            </a:r>
            <a:r>
              <a:rPr lang="en-US" sz="2000" dirty="0"/>
              <a:t>. </a:t>
            </a:r>
            <a:r>
              <a:rPr lang="en-US" sz="2000" dirty="0" smtClean="0"/>
              <a:t>Look </a:t>
            </a:r>
            <a:r>
              <a:rPr lang="en-US" sz="2000" dirty="0"/>
              <a:t>for </a:t>
            </a:r>
            <a:r>
              <a:rPr lang="en-US" sz="2000" dirty="0" smtClean="0"/>
              <a:t>pi’s </a:t>
            </a:r>
            <a:r>
              <a:rPr lang="en-US" sz="2000" dirty="0"/>
              <a:t>IP address with </a:t>
            </a:r>
            <a:r>
              <a:rPr lang="en-US" sz="2000" dirty="0" err="1"/>
              <a:t>nmap</a:t>
            </a:r>
            <a:r>
              <a:rPr lang="en-US" sz="2000" dirty="0"/>
              <a:t>.</a:t>
            </a:r>
          </a:p>
          <a:p>
            <a:endParaRPr lang="en-US" sz="2000" dirty="0"/>
          </a:p>
        </p:txBody>
      </p:sp>
      <p:sp>
        <p:nvSpPr>
          <p:cNvPr id="69" name="TextBox 68"/>
          <p:cNvSpPr txBox="1"/>
          <p:nvPr/>
        </p:nvSpPr>
        <p:spPr>
          <a:xfrm>
            <a:off x="28597940" y="14900523"/>
            <a:ext cx="3478620" cy="1323439"/>
          </a:xfrm>
          <a:prstGeom prst="rect">
            <a:avLst/>
          </a:prstGeom>
          <a:noFill/>
        </p:spPr>
        <p:txBody>
          <a:bodyPr wrap="square" rtlCol="0">
            <a:spAutoFit/>
          </a:bodyPr>
          <a:lstStyle/>
          <a:p>
            <a:endParaRPr lang="en-US" sz="2000" dirty="0"/>
          </a:p>
          <a:p>
            <a:r>
              <a:rPr lang="en-US" sz="2000" dirty="0" err="1" smtClean="0"/>
              <a:t>Ssh</a:t>
            </a:r>
            <a:r>
              <a:rPr lang="en-US" sz="2000" dirty="0" smtClean="0"/>
              <a:t> in to your pi! </a:t>
            </a:r>
          </a:p>
          <a:p>
            <a:r>
              <a:rPr lang="en-US" sz="2000" dirty="0" smtClean="0"/>
              <a:t>$ </a:t>
            </a:r>
            <a:r>
              <a:rPr lang="en-US" sz="2000" dirty="0" err="1"/>
              <a:t>ssh</a:t>
            </a:r>
            <a:r>
              <a:rPr lang="en-US" sz="2000" dirty="0"/>
              <a:t> </a:t>
            </a:r>
            <a:r>
              <a:rPr lang="en-US" sz="2000" dirty="0">
                <a:hlinkClick r:id="rId20"/>
              </a:rPr>
              <a:t>pi</a:t>
            </a:r>
            <a:r>
              <a:rPr lang="en-US" sz="2000" dirty="0" smtClean="0">
                <a:hlinkClick r:id="rId20"/>
              </a:rPr>
              <a:t>@</a:t>
            </a:r>
            <a:r>
              <a:rPr lang="hr-HR" sz="2000" dirty="0" smtClean="0">
                <a:hlinkClick r:id="rId20"/>
              </a:rPr>
              <a:t>pi</a:t>
            </a:r>
            <a:r>
              <a:rPr lang="hr-HR" sz="2000" dirty="0">
                <a:hlinkClick r:id="rId20"/>
              </a:rPr>
              <a:t>@</a:t>
            </a:r>
            <a:r>
              <a:rPr lang="hr-HR" sz="2000" dirty="0" smtClean="0">
                <a:hlinkClick r:id="rId20"/>
              </a:rPr>
              <a:t>192.168.1.134</a:t>
            </a:r>
            <a:r>
              <a:rPr lang="hr-HR" sz="2000" dirty="0" smtClean="0"/>
              <a:t> </a:t>
            </a:r>
            <a:r>
              <a:rPr lang="en-US" sz="2000" dirty="0" smtClean="0"/>
              <a:t>Default </a:t>
            </a:r>
            <a:r>
              <a:rPr lang="en-US" sz="2000" dirty="0" smtClean="0"/>
              <a:t>password is “raspberry”</a:t>
            </a:r>
            <a:endParaRPr lang="en-US" sz="2000" dirty="0"/>
          </a:p>
        </p:txBody>
      </p:sp>
      <p:sp>
        <p:nvSpPr>
          <p:cNvPr id="71" name="TextBox 70"/>
          <p:cNvSpPr txBox="1"/>
          <p:nvPr/>
        </p:nvSpPr>
        <p:spPr>
          <a:xfrm>
            <a:off x="22436139" y="16518196"/>
            <a:ext cx="9863135" cy="707886"/>
          </a:xfrm>
          <a:prstGeom prst="rect">
            <a:avLst/>
          </a:prstGeom>
          <a:noFill/>
        </p:spPr>
        <p:txBody>
          <a:bodyPr wrap="square" rtlCol="0">
            <a:spAutoFit/>
          </a:bodyPr>
          <a:lstStyle/>
          <a:p>
            <a:r>
              <a:rPr lang="en-US" sz="2000" dirty="0" smtClean="0"/>
              <a:t>Configure </a:t>
            </a:r>
            <a:r>
              <a:rPr lang="en-US" sz="2000" dirty="0" err="1" smtClean="0"/>
              <a:t>wifi</a:t>
            </a:r>
            <a:r>
              <a:rPr lang="en-US" sz="2000" dirty="0" smtClean="0"/>
              <a:t> on your Pi, by storing network information. </a:t>
            </a:r>
          </a:p>
          <a:p>
            <a:r>
              <a:rPr lang="en-US" sz="2000" dirty="0" err="1"/>
              <a:t>pi@raspberrypi</a:t>
            </a:r>
            <a:r>
              <a:rPr lang="en-US" sz="2000" dirty="0"/>
              <a:t>:~ $ </a:t>
            </a:r>
            <a:r>
              <a:rPr lang="en-US" sz="2000" dirty="0" err="1"/>
              <a:t>sudo</a:t>
            </a:r>
            <a:r>
              <a:rPr lang="en-US" sz="2000" dirty="0"/>
              <a:t> </a:t>
            </a:r>
            <a:r>
              <a:rPr lang="en-US" sz="2000" dirty="0" err="1"/>
              <a:t>nano</a:t>
            </a:r>
            <a:r>
              <a:rPr lang="en-US" sz="2000" dirty="0"/>
              <a:t> /</a:t>
            </a:r>
            <a:r>
              <a:rPr lang="en-US" sz="2000" dirty="0" err="1"/>
              <a:t>etc</a:t>
            </a:r>
            <a:r>
              <a:rPr lang="en-US" sz="2000" dirty="0"/>
              <a:t>/network/</a:t>
            </a:r>
            <a:r>
              <a:rPr lang="en-US" sz="2000" dirty="0" smtClean="0"/>
              <a:t>interfaces</a:t>
            </a:r>
          </a:p>
        </p:txBody>
      </p:sp>
      <p:pic>
        <p:nvPicPr>
          <p:cNvPr id="74" name="Picture 73" descr="Screen Shot 2017-05-13 at 7.21.58 PM.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972692" y="17264566"/>
            <a:ext cx="5808382" cy="3686057"/>
          </a:xfrm>
          <a:prstGeom prst="rect">
            <a:avLst/>
          </a:prstGeom>
        </p:spPr>
      </p:pic>
      <p:sp>
        <p:nvSpPr>
          <p:cNvPr id="76" name="TextBox 75"/>
          <p:cNvSpPr txBox="1"/>
          <p:nvPr/>
        </p:nvSpPr>
        <p:spPr>
          <a:xfrm>
            <a:off x="22308858" y="24960961"/>
            <a:ext cx="9767702" cy="6863417"/>
          </a:xfrm>
          <a:prstGeom prst="rect">
            <a:avLst/>
          </a:prstGeom>
          <a:noFill/>
        </p:spPr>
        <p:txBody>
          <a:bodyPr wrap="square" rtlCol="0">
            <a:spAutoFit/>
          </a:bodyPr>
          <a:lstStyle/>
          <a:p>
            <a:r>
              <a:rPr lang="en-US" sz="2000" dirty="0" err="1"/>
              <a:t>pi@raspberrypi</a:t>
            </a:r>
            <a:r>
              <a:rPr lang="en-US" sz="2000" dirty="0"/>
              <a:t>:~ $ </a:t>
            </a:r>
            <a:r>
              <a:rPr lang="en-US" sz="2000" dirty="0" err="1"/>
              <a:t>sudo</a:t>
            </a:r>
            <a:r>
              <a:rPr lang="en-US" sz="2000" dirty="0"/>
              <a:t> apt-get install build-essential python-</a:t>
            </a:r>
            <a:r>
              <a:rPr lang="en-US" sz="2000" dirty="0" err="1"/>
              <a:t>dev</a:t>
            </a:r>
            <a:r>
              <a:rPr lang="en-US" sz="2000" dirty="0"/>
              <a:t> python-</a:t>
            </a:r>
            <a:r>
              <a:rPr lang="en-US" sz="2000" dirty="0" err="1"/>
              <a:t>smbus</a:t>
            </a:r>
            <a:r>
              <a:rPr lang="en-US" sz="2000" dirty="0"/>
              <a:t> </a:t>
            </a:r>
            <a:r>
              <a:rPr lang="en-US" sz="2000" dirty="0" err="1"/>
              <a:t>git</a:t>
            </a:r>
            <a:endParaRPr lang="en-US" sz="2000" dirty="0"/>
          </a:p>
          <a:p>
            <a:r>
              <a:rPr lang="en-US" sz="2000" dirty="0" err="1" smtClean="0"/>
              <a:t>pi</a:t>
            </a:r>
            <a:r>
              <a:rPr lang="en-US" sz="2000" dirty="0" err="1"/>
              <a:t>@raspberrypi</a:t>
            </a:r>
            <a:r>
              <a:rPr lang="en-US" sz="2000" dirty="0"/>
              <a:t>:~ $ </a:t>
            </a:r>
            <a:r>
              <a:rPr lang="en-US" sz="2000" dirty="0" err="1"/>
              <a:t>git</a:t>
            </a:r>
            <a:r>
              <a:rPr lang="en-US" sz="2000" dirty="0"/>
              <a:t> clone </a:t>
            </a:r>
            <a:r>
              <a:rPr lang="en-US" sz="2000" dirty="0">
                <a:hlinkClick r:id="rId22"/>
              </a:rPr>
              <a:t>https://github.com/adafruit/Adafruit_Python_MCP3008.git</a:t>
            </a:r>
            <a:endParaRPr lang="en-US" sz="2000" dirty="0"/>
          </a:p>
          <a:p>
            <a:r>
              <a:rPr lang="en-US" sz="2000" dirty="0" err="1" smtClean="0"/>
              <a:t>pi</a:t>
            </a:r>
            <a:r>
              <a:rPr lang="en-US" sz="2000" dirty="0" err="1"/>
              <a:t>@raspberrypi</a:t>
            </a:r>
            <a:r>
              <a:rPr lang="en-US" sz="2000" dirty="0"/>
              <a:t>:~ $ cd Adafruit_Python_MCP3008</a:t>
            </a:r>
          </a:p>
          <a:p>
            <a:r>
              <a:rPr lang="en-US" sz="2000" dirty="0" err="1" smtClean="0"/>
              <a:t>pi</a:t>
            </a:r>
            <a:r>
              <a:rPr lang="en-US" sz="2000" dirty="0" err="1"/>
              <a:t>@raspberrypi</a:t>
            </a:r>
            <a:r>
              <a:rPr lang="en-US" sz="2000" dirty="0"/>
              <a:t>:~ $ </a:t>
            </a:r>
            <a:r>
              <a:rPr lang="en-US" sz="2000" dirty="0" err="1"/>
              <a:t>sudo</a:t>
            </a:r>
            <a:r>
              <a:rPr lang="en-US" sz="2000" dirty="0"/>
              <a:t> python </a:t>
            </a:r>
            <a:r>
              <a:rPr lang="en-US" sz="2000" dirty="0" err="1"/>
              <a:t>setup.py</a:t>
            </a:r>
            <a:r>
              <a:rPr lang="en-US" sz="2000" dirty="0"/>
              <a:t> </a:t>
            </a:r>
            <a:r>
              <a:rPr lang="en-US" sz="2000" dirty="0" smtClean="0"/>
              <a:t>install</a:t>
            </a:r>
            <a:endParaRPr lang="en-US" sz="2000" dirty="0"/>
          </a:p>
          <a:p>
            <a:r>
              <a:rPr lang="en-US" sz="2000" dirty="0"/>
              <a:t># Test the readings out</a:t>
            </a:r>
          </a:p>
          <a:p>
            <a:r>
              <a:rPr lang="en-US" sz="2000" dirty="0" err="1" smtClean="0"/>
              <a:t>pi</a:t>
            </a:r>
            <a:r>
              <a:rPr lang="en-US" sz="2000" dirty="0" err="1"/>
              <a:t>@raspberrypi</a:t>
            </a:r>
            <a:r>
              <a:rPr lang="en-US" sz="2000" dirty="0"/>
              <a:t>:~ $ cd /Adafruit_Python_MCP3008/examples</a:t>
            </a:r>
          </a:p>
          <a:p>
            <a:r>
              <a:rPr lang="en-US" sz="2000" dirty="0" err="1" smtClean="0"/>
              <a:t>pi</a:t>
            </a:r>
            <a:r>
              <a:rPr lang="en-US" sz="2000" dirty="0" err="1"/>
              <a:t>@raspberrypi</a:t>
            </a:r>
            <a:r>
              <a:rPr lang="en-US" sz="2000" dirty="0"/>
              <a:t>:~/Adafruit_Python_MCP3008/examples $ </a:t>
            </a:r>
            <a:r>
              <a:rPr lang="en-US" sz="2000" dirty="0" err="1"/>
              <a:t>nano</a:t>
            </a:r>
            <a:r>
              <a:rPr lang="en-US" sz="2000" dirty="0"/>
              <a:t> </a:t>
            </a:r>
            <a:r>
              <a:rPr lang="en-US" sz="2000" dirty="0" err="1" smtClean="0"/>
              <a:t>simpletest.py</a:t>
            </a:r>
            <a:endParaRPr lang="en-US" sz="2000" dirty="0" smtClean="0"/>
          </a:p>
          <a:p>
            <a:r>
              <a:rPr lang="en-US" sz="2000" dirty="0"/>
              <a:t># Comment out the software part, keep the Hardware SPI section</a:t>
            </a:r>
          </a:p>
          <a:p>
            <a:r>
              <a:rPr lang="en-US" sz="2000" dirty="0"/>
              <a:t># Hardware SPI configuration (taken from </a:t>
            </a:r>
            <a:r>
              <a:rPr lang="en-US" sz="2000" dirty="0" err="1">
                <a:hlinkClick r:id="rId23"/>
              </a:rPr>
              <a:t>pi@raspberrypi</a:t>
            </a:r>
            <a:r>
              <a:rPr lang="en-US" sz="2000" dirty="0">
                <a:hlinkClick r:id="rId23"/>
              </a:rPr>
              <a:t>:~/Adafruit_Python_MCP3008/examples/</a:t>
            </a:r>
            <a:r>
              <a:rPr lang="en-US" sz="2000" dirty="0" err="1">
                <a:hlinkClick r:id="rId23"/>
              </a:rPr>
              <a:t>simpletest.py</a:t>
            </a:r>
            <a:r>
              <a:rPr lang="en-US" sz="2000" dirty="0"/>
              <a:t>)</a:t>
            </a:r>
          </a:p>
          <a:p>
            <a:r>
              <a:rPr lang="en-US" sz="2000" dirty="0" smtClean="0"/>
              <a:t>     SPI_PORT   </a:t>
            </a:r>
            <a:r>
              <a:rPr lang="en-US" sz="2000" dirty="0"/>
              <a:t>= 0</a:t>
            </a:r>
          </a:p>
          <a:p>
            <a:r>
              <a:rPr lang="en-US" sz="2000" dirty="0" smtClean="0"/>
              <a:t>     SPI_DEVICE </a:t>
            </a:r>
            <a:r>
              <a:rPr lang="en-US" sz="2000" dirty="0"/>
              <a:t>= 1</a:t>
            </a:r>
          </a:p>
          <a:p>
            <a:r>
              <a:rPr lang="en-US" sz="2000" dirty="0" smtClean="0"/>
              <a:t>     </a:t>
            </a:r>
            <a:r>
              <a:rPr lang="en-US" sz="2000" dirty="0" err="1" smtClean="0"/>
              <a:t>mcp</a:t>
            </a:r>
            <a:r>
              <a:rPr lang="en-US" sz="2000" dirty="0" smtClean="0"/>
              <a:t> </a:t>
            </a:r>
            <a:r>
              <a:rPr lang="en-US" sz="2000" dirty="0"/>
              <a:t>= Adafruit_MCP3008.MCP3008(</a:t>
            </a:r>
            <a:r>
              <a:rPr lang="en-US" sz="2000" dirty="0" err="1"/>
              <a:t>spi</a:t>
            </a:r>
            <a:r>
              <a:rPr lang="en-US" sz="2000" dirty="0"/>
              <a:t>=</a:t>
            </a:r>
            <a:r>
              <a:rPr lang="en-US" sz="2000" dirty="0" err="1"/>
              <a:t>SPI.SpiDev</a:t>
            </a:r>
            <a:r>
              <a:rPr lang="en-US" sz="2000" dirty="0"/>
              <a:t>(SPI_PORT, SPI_DEVICE))</a:t>
            </a:r>
          </a:p>
          <a:p>
            <a:r>
              <a:rPr lang="en-US" sz="2000" dirty="0" smtClean="0"/>
              <a:t>     #</a:t>
            </a:r>
            <a:r>
              <a:rPr lang="en-US" sz="2000" dirty="0"/>
              <a:t>test the water level out</a:t>
            </a:r>
          </a:p>
          <a:p>
            <a:r>
              <a:rPr lang="en-US" sz="2000" dirty="0" smtClean="0"/>
              <a:t>     </a:t>
            </a:r>
            <a:r>
              <a:rPr lang="en-US" sz="2000" dirty="0" err="1" smtClean="0"/>
              <a:t>mcp.read_adc</a:t>
            </a:r>
            <a:r>
              <a:rPr lang="en-US" sz="2000" dirty="0"/>
              <a:t>(5</a:t>
            </a:r>
            <a:r>
              <a:rPr lang="en-US" sz="2000" dirty="0" smtClean="0"/>
              <a:t>)</a:t>
            </a:r>
          </a:p>
          <a:p>
            <a:endParaRPr lang="en-US" sz="2000" dirty="0" smtClean="0"/>
          </a:p>
          <a:p>
            <a:endParaRPr lang="en-US" sz="2000" dirty="0" smtClean="0"/>
          </a:p>
          <a:p>
            <a:endParaRPr lang="en-US" sz="2000" dirty="0"/>
          </a:p>
          <a:p>
            <a:r>
              <a:rPr lang="en-US" sz="2000" dirty="0"/>
              <a:t># </a:t>
            </a:r>
            <a:r>
              <a:rPr lang="en-US" sz="2000" dirty="0" err="1"/>
              <a:t>ctrl+o</a:t>
            </a:r>
            <a:r>
              <a:rPr lang="en-US" sz="2000" dirty="0"/>
              <a:t> to exit, enter, </a:t>
            </a:r>
            <a:r>
              <a:rPr lang="en-US" sz="2000" dirty="0" err="1"/>
              <a:t>ctrl+x</a:t>
            </a:r>
            <a:r>
              <a:rPr lang="en-US" sz="2000" dirty="0"/>
              <a:t> to exit</a:t>
            </a:r>
          </a:p>
          <a:p>
            <a:r>
              <a:rPr lang="en-US" sz="2000" dirty="0" err="1" smtClean="0"/>
              <a:t>pi</a:t>
            </a:r>
            <a:r>
              <a:rPr lang="en-US" sz="2000" dirty="0" err="1"/>
              <a:t>@raspberrypi</a:t>
            </a:r>
            <a:r>
              <a:rPr lang="en-US" sz="2000" dirty="0"/>
              <a:t>:~/Adafruit_Python_MCP3008/examples $ </a:t>
            </a:r>
            <a:r>
              <a:rPr lang="en-US" sz="2000" dirty="0" err="1"/>
              <a:t>sudo</a:t>
            </a:r>
            <a:r>
              <a:rPr lang="en-US" sz="2000" dirty="0"/>
              <a:t> python </a:t>
            </a:r>
            <a:r>
              <a:rPr lang="en-US" sz="2000" dirty="0" err="1"/>
              <a:t>simpletest.py</a:t>
            </a:r>
            <a:r>
              <a:rPr lang="en-US" sz="2000" dirty="0"/>
              <a:t> </a:t>
            </a:r>
          </a:p>
          <a:p>
            <a:endParaRPr lang="en-US" sz="2000" dirty="0"/>
          </a:p>
          <a:p>
            <a:endParaRPr lang="en-US" sz="2000" dirty="0"/>
          </a:p>
        </p:txBody>
      </p:sp>
      <p:pic>
        <p:nvPicPr>
          <p:cNvPr id="72" name="Picture 71" descr="Screen Shot 2017-05-13 at 7.20.15 PM.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845081" y="20993568"/>
            <a:ext cx="6734865" cy="2415262"/>
          </a:xfrm>
          <a:prstGeom prst="rect">
            <a:avLst/>
          </a:prstGeom>
        </p:spPr>
      </p:pic>
      <p:sp>
        <p:nvSpPr>
          <p:cNvPr id="73" name="TextBox 72"/>
          <p:cNvSpPr txBox="1"/>
          <p:nvPr/>
        </p:nvSpPr>
        <p:spPr>
          <a:xfrm>
            <a:off x="22279271" y="20565783"/>
            <a:ext cx="8125180" cy="707886"/>
          </a:xfrm>
          <a:prstGeom prst="rect">
            <a:avLst/>
          </a:prstGeom>
          <a:noFill/>
        </p:spPr>
        <p:txBody>
          <a:bodyPr wrap="square" rtlCol="0">
            <a:spAutoFit/>
          </a:bodyPr>
          <a:lstStyle/>
          <a:p>
            <a:r>
              <a:rPr lang="en-US" sz="2000" dirty="0" err="1"/>
              <a:t>pi@raspberrypi</a:t>
            </a:r>
            <a:r>
              <a:rPr lang="en-US" sz="2000" dirty="0"/>
              <a:t>:~ $ </a:t>
            </a:r>
            <a:r>
              <a:rPr lang="en-US" sz="2000" dirty="0" err="1"/>
              <a:t>sudo</a:t>
            </a:r>
            <a:r>
              <a:rPr lang="en-US" sz="2000" dirty="0"/>
              <a:t> </a:t>
            </a:r>
            <a:r>
              <a:rPr lang="en-US" sz="2000" dirty="0" err="1"/>
              <a:t>nano</a:t>
            </a:r>
            <a:r>
              <a:rPr lang="en-US" sz="2000" dirty="0"/>
              <a:t> /</a:t>
            </a:r>
            <a:r>
              <a:rPr lang="en-US" sz="2000" dirty="0" err="1"/>
              <a:t>etc</a:t>
            </a:r>
            <a:r>
              <a:rPr lang="en-US" sz="2000" dirty="0"/>
              <a:t>/</a:t>
            </a:r>
            <a:r>
              <a:rPr lang="en-US" sz="2000" dirty="0" err="1"/>
              <a:t>wpa_supplicant</a:t>
            </a:r>
            <a:r>
              <a:rPr lang="en-US" sz="2000" dirty="0"/>
              <a:t>/</a:t>
            </a:r>
            <a:r>
              <a:rPr lang="en-US" sz="2000" dirty="0" err="1"/>
              <a:t>wpa_supplicant.conf</a:t>
            </a:r>
            <a:endParaRPr lang="en-US" sz="2000" dirty="0" smtClean="0"/>
          </a:p>
          <a:p>
            <a:endParaRPr lang="en-US" sz="2000" dirty="0"/>
          </a:p>
        </p:txBody>
      </p:sp>
      <p:sp>
        <p:nvSpPr>
          <p:cNvPr id="75" name="TextBox 74"/>
          <p:cNvSpPr txBox="1"/>
          <p:nvPr/>
        </p:nvSpPr>
        <p:spPr>
          <a:xfrm>
            <a:off x="22348282" y="22513007"/>
            <a:ext cx="7902233" cy="2554545"/>
          </a:xfrm>
          <a:prstGeom prst="rect">
            <a:avLst/>
          </a:prstGeom>
          <a:noFill/>
        </p:spPr>
        <p:txBody>
          <a:bodyPr wrap="square" rtlCol="0">
            <a:spAutoFit/>
          </a:bodyPr>
          <a:lstStyle/>
          <a:p>
            <a:r>
              <a:rPr lang="en-US" sz="2000" b="1" dirty="0" smtClean="0"/>
              <a:t>Restart wlan0, and the pi. </a:t>
            </a:r>
          </a:p>
          <a:p>
            <a:r>
              <a:rPr lang="en-US" sz="2000" dirty="0" err="1" smtClean="0"/>
              <a:t>pi</a:t>
            </a:r>
            <a:r>
              <a:rPr lang="en-US" sz="2000" dirty="0" err="1"/>
              <a:t>@raspberrypi</a:t>
            </a:r>
            <a:r>
              <a:rPr lang="en-US" sz="2000" dirty="0"/>
              <a:t>:~ $ </a:t>
            </a:r>
            <a:r>
              <a:rPr lang="en-US" sz="2000" dirty="0" err="1"/>
              <a:t>sudo</a:t>
            </a:r>
            <a:r>
              <a:rPr lang="en-US" sz="2000" dirty="0"/>
              <a:t> </a:t>
            </a:r>
            <a:r>
              <a:rPr lang="en-US" sz="2000" dirty="0" err="1"/>
              <a:t>wpa_cli</a:t>
            </a:r>
            <a:r>
              <a:rPr lang="en-US" sz="2000" dirty="0"/>
              <a:t> reconfigure</a:t>
            </a:r>
          </a:p>
          <a:p>
            <a:r>
              <a:rPr lang="en-US" sz="2000" dirty="0" err="1" smtClean="0"/>
              <a:t>pi@raspberrypi</a:t>
            </a:r>
            <a:r>
              <a:rPr lang="en-US" sz="2000" dirty="0" smtClean="0"/>
              <a:t>:~ $ </a:t>
            </a:r>
            <a:r>
              <a:rPr lang="en-US" sz="2000" dirty="0" err="1" smtClean="0"/>
              <a:t>sudo</a:t>
            </a:r>
            <a:r>
              <a:rPr lang="en-US" sz="2000" dirty="0" smtClean="0"/>
              <a:t> </a:t>
            </a:r>
            <a:r>
              <a:rPr lang="en-US" sz="2000" dirty="0" err="1" smtClean="0"/>
              <a:t>ifdown</a:t>
            </a:r>
            <a:r>
              <a:rPr lang="en-US" sz="2000" dirty="0" smtClean="0"/>
              <a:t> wlan0</a:t>
            </a:r>
          </a:p>
          <a:p>
            <a:r>
              <a:rPr lang="en-US" sz="2000" dirty="0" err="1" smtClean="0"/>
              <a:t>pi</a:t>
            </a:r>
            <a:r>
              <a:rPr lang="en-US" sz="2000" dirty="0" err="1"/>
              <a:t>@raspberrypi</a:t>
            </a:r>
            <a:r>
              <a:rPr lang="en-US" sz="2000" dirty="0"/>
              <a:t>:~ $ </a:t>
            </a:r>
            <a:r>
              <a:rPr lang="en-US" sz="2000" dirty="0" err="1"/>
              <a:t>sudo</a:t>
            </a:r>
            <a:r>
              <a:rPr lang="en-US" sz="2000" dirty="0"/>
              <a:t> </a:t>
            </a:r>
            <a:r>
              <a:rPr lang="en-US" sz="2000" dirty="0" err="1"/>
              <a:t>ifup</a:t>
            </a:r>
            <a:r>
              <a:rPr lang="en-US" sz="2000" dirty="0"/>
              <a:t> wlan0</a:t>
            </a:r>
          </a:p>
          <a:p>
            <a:r>
              <a:rPr lang="en-US" sz="2000" dirty="0" err="1" smtClean="0"/>
              <a:t>pi</a:t>
            </a:r>
            <a:r>
              <a:rPr lang="en-US" sz="2000" dirty="0" err="1"/>
              <a:t>@raspberrypi</a:t>
            </a:r>
            <a:r>
              <a:rPr lang="en-US" sz="2000" dirty="0"/>
              <a:t>:~ $ </a:t>
            </a:r>
            <a:r>
              <a:rPr lang="en-US" sz="2000" dirty="0" err="1"/>
              <a:t>ifconfig</a:t>
            </a:r>
            <a:r>
              <a:rPr lang="en-US" sz="2000" dirty="0"/>
              <a:t> wlan0</a:t>
            </a:r>
          </a:p>
          <a:p>
            <a:r>
              <a:rPr lang="en-US" sz="2000" dirty="0" err="1" smtClean="0"/>
              <a:t>pi</a:t>
            </a:r>
            <a:r>
              <a:rPr lang="en-US" sz="2000" dirty="0" err="1"/>
              <a:t>@raspberrypi</a:t>
            </a:r>
            <a:r>
              <a:rPr lang="en-US" sz="2000" dirty="0"/>
              <a:t>:~ $ </a:t>
            </a:r>
            <a:r>
              <a:rPr lang="en-US" sz="2000" dirty="0" smtClean="0"/>
              <a:t>reboot</a:t>
            </a:r>
          </a:p>
          <a:p>
            <a:r>
              <a:rPr lang="en-US" sz="2000" dirty="0"/>
              <a:t>kathryns-Air-2:~ </a:t>
            </a:r>
            <a:r>
              <a:rPr lang="en-US" sz="2000" dirty="0" err="1"/>
              <a:t>kathrynvasilaky</a:t>
            </a:r>
            <a:r>
              <a:rPr lang="en-US" sz="2000" dirty="0"/>
              <a:t>$  </a:t>
            </a:r>
            <a:r>
              <a:rPr lang="en-US" sz="2000" dirty="0" err="1"/>
              <a:t>sudo</a:t>
            </a:r>
            <a:r>
              <a:rPr lang="en-US" sz="2000" dirty="0"/>
              <a:t> </a:t>
            </a:r>
            <a:r>
              <a:rPr lang="en-US" sz="2000" dirty="0" err="1"/>
              <a:t>fing</a:t>
            </a:r>
            <a:r>
              <a:rPr lang="en-US" sz="2000" dirty="0"/>
              <a:t> </a:t>
            </a:r>
            <a:r>
              <a:rPr lang="mr-IN" sz="2000" dirty="0" smtClean="0"/>
              <a:t>–</a:t>
            </a:r>
            <a:r>
              <a:rPr lang="en-US" sz="2000" dirty="0" smtClean="0"/>
              <a:t>r1 </a:t>
            </a:r>
          </a:p>
          <a:p>
            <a:r>
              <a:rPr lang="en-US" sz="2000" dirty="0" err="1" smtClean="0"/>
              <a:t>pi</a:t>
            </a:r>
            <a:r>
              <a:rPr lang="en-US" sz="2000" dirty="0" err="1"/>
              <a:t>@raspberrypi</a:t>
            </a:r>
            <a:r>
              <a:rPr lang="en-US" sz="2000" dirty="0"/>
              <a:t>:~ $ </a:t>
            </a:r>
            <a:r>
              <a:rPr lang="en-US" sz="2000" dirty="0" err="1" smtClean="0"/>
              <a:t>ssh</a:t>
            </a:r>
            <a:r>
              <a:rPr lang="en-US" sz="2000" dirty="0" smtClean="0"/>
              <a:t> </a:t>
            </a:r>
            <a:r>
              <a:rPr lang="en-US" sz="2000" dirty="0"/>
              <a:t>pi</a:t>
            </a:r>
            <a:r>
              <a:rPr lang="en-US" sz="2000" dirty="0" smtClean="0"/>
              <a:t>@</a:t>
            </a:r>
            <a:r>
              <a:rPr lang="nb-NO" sz="2000" dirty="0"/>
              <a:t>192.168.1.221</a:t>
            </a:r>
            <a:endParaRPr lang="en-US" sz="2000" dirty="0"/>
          </a:p>
        </p:txBody>
      </p:sp>
      <p:pic>
        <p:nvPicPr>
          <p:cNvPr id="77" name="Picture 76" descr="Screen Shot 2017-05-13 at 7.48.14 PM.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376737" y="29100373"/>
            <a:ext cx="5922537" cy="1692153"/>
          </a:xfrm>
          <a:prstGeom prst="rect">
            <a:avLst/>
          </a:prstGeom>
        </p:spPr>
      </p:pic>
      <p:sp>
        <p:nvSpPr>
          <p:cNvPr id="78" name="TextBox 77"/>
          <p:cNvSpPr txBox="1"/>
          <p:nvPr/>
        </p:nvSpPr>
        <p:spPr>
          <a:xfrm>
            <a:off x="37156470" y="5639285"/>
            <a:ext cx="5804575" cy="1938992"/>
          </a:xfrm>
          <a:prstGeom prst="rect">
            <a:avLst/>
          </a:prstGeom>
          <a:noFill/>
        </p:spPr>
        <p:txBody>
          <a:bodyPr wrap="square" rtlCol="0">
            <a:spAutoFit/>
          </a:bodyPr>
          <a:lstStyle/>
          <a:p>
            <a:r>
              <a:rPr lang="en-US" sz="2000" dirty="0" smtClean="0"/>
              <a:t>Go </a:t>
            </a:r>
            <a:r>
              <a:rPr lang="en-US" sz="2000" dirty="0"/>
              <a:t>to </a:t>
            </a:r>
            <a:r>
              <a:rPr lang="en-US" sz="2000" dirty="0" err="1"/>
              <a:t>console.aws.amazon.com</a:t>
            </a:r>
            <a:r>
              <a:rPr lang="en-US" sz="2000" dirty="0"/>
              <a:t>/</a:t>
            </a:r>
            <a:r>
              <a:rPr lang="en-US" sz="2000" dirty="0" err="1"/>
              <a:t>iam</a:t>
            </a:r>
            <a:r>
              <a:rPr lang="en-US" sz="2000" dirty="0"/>
              <a:t>/home?#/</a:t>
            </a:r>
            <a:r>
              <a:rPr lang="en-US" sz="2000" dirty="0" smtClean="0"/>
              <a:t>users</a:t>
            </a:r>
          </a:p>
          <a:p>
            <a:endParaRPr lang="en-US" sz="2000" dirty="0" smtClean="0"/>
          </a:p>
          <a:p>
            <a:r>
              <a:rPr lang="en-US" sz="2000" dirty="0" smtClean="0"/>
              <a:t>Download </a:t>
            </a:r>
            <a:r>
              <a:rPr lang="en-US" sz="2000" dirty="0"/>
              <a:t>the security credentials .</a:t>
            </a:r>
            <a:r>
              <a:rPr lang="en-US" sz="2000" dirty="0" err="1"/>
              <a:t>csv</a:t>
            </a:r>
            <a:r>
              <a:rPr lang="en-US" sz="2000" dirty="0"/>
              <a:t> file (that's your key</a:t>
            </a:r>
            <a:r>
              <a:rPr lang="en-US" sz="2000" dirty="0" smtClean="0"/>
              <a:t>)</a:t>
            </a:r>
          </a:p>
          <a:p>
            <a:endParaRPr lang="en-US" sz="2000" dirty="0" smtClean="0"/>
          </a:p>
          <a:p>
            <a:r>
              <a:rPr lang="en-US" sz="2000" dirty="0" smtClean="0"/>
              <a:t>It </a:t>
            </a:r>
            <a:r>
              <a:rPr lang="en-US" sz="2000" dirty="0"/>
              <a:t>contains Access key ID, and Secret access key</a:t>
            </a:r>
          </a:p>
        </p:txBody>
      </p:sp>
      <p:pic>
        <p:nvPicPr>
          <p:cNvPr id="79" name="Picture 78" descr="Screen Shot 2017-05-07 at 2.45.16 PM.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2979065" y="5559004"/>
            <a:ext cx="4177405" cy="2497254"/>
          </a:xfrm>
          <a:prstGeom prst="rect">
            <a:avLst/>
          </a:prstGeom>
        </p:spPr>
      </p:pic>
      <p:pic>
        <p:nvPicPr>
          <p:cNvPr id="80" name="Picture 79" descr="Screen Shot 2017-05-07 at 2.51.42 PM.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2981842" y="8526710"/>
            <a:ext cx="4351837" cy="2864607"/>
          </a:xfrm>
          <a:prstGeom prst="rect">
            <a:avLst/>
          </a:prstGeom>
        </p:spPr>
      </p:pic>
      <p:sp>
        <p:nvSpPr>
          <p:cNvPr id="81" name="TextBox 80"/>
          <p:cNvSpPr txBox="1"/>
          <p:nvPr/>
        </p:nvSpPr>
        <p:spPr>
          <a:xfrm>
            <a:off x="37333679" y="7956020"/>
            <a:ext cx="5804575" cy="3785652"/>
          </a:xfrm>
          <a:prstGeom prst="rect">
            <a:avLst/>
          </a:prstGeom>
          <a:noFill/>
        </p:spPr>
        <p:txBody>
          <a:bodyPr wrap="square" rtlCol="0">
            <a:spAutoFit/>
          </a:bodyPr>
          <a:lstStyle/>
          <a:p>
            <a:r>
              <a:rPr lang="en-US" sz="2000" dirty="0" smtClean="0"/>
              <a:t>Start an EC2 </a:t>
            </a:r>
            <a:r>
              <a:rPr lang="en-US" sz="2000" dirty="0"/>
              <a:t>instance</a:t>
            </a:r>
          </a:p>
          <a:p>
            <a:r>
              <a:rPr lang="en-US" sz="2000" dirty="0" smtClean="0"/>
              <a:t>Create </a:t>
            </a:r>
            <a:r>
              <a:rPr lang="en-US" sz="2000" dirty="0"/>
              <a:t>a new key pair</a:t>
            </a:r>
          </a:p>
          <a:p>
            <a:r>
              <a:rPr lang="en-US" sz="2000" dirty="0" smtClean="0"/>
              <a:t>Download </a:t>
            </a:r>
            <a:r>
              <a:rPr lang="en-US" sz="2000" dirty="0"/>
              <a:t>the .</a:t>
            </a:r>
            <a:r>
              <a:rPr lang="en-US" sz="2000" dirty="0" err="1"/>
              <a:t>pem</a:t>
            </a:r>
            <a:r>
              <a:rPr lang="en-US" sz="2000" dirty="0"/>
              <a:t> file</a:t>
            </a:r>
          </a:p>
          <a:p>
            <a:r>
              <a:rPr lang="en-US" sz="2000" dirty="0" smtClean="0"/>
              <a:t>Place </a:t>
            </a:r>
            <a:r>
              <a:rPr lang="en-US" sz="2000" dirty="0"/>
              <a:t>that file in a folder</a:t>
            </a:r>
          </a:p>
          <a:p>
            <a:r>
              <a:rPr lang="en-US" sz="2000" dirty="0" smtClean="0"/>
              <a:t>CD to </a:t>
            </a:r>
            <a:r>
              <a:rPr lang="en-US" sz="2000" dirty="0"/>
              <a:t>that folder from the command line</a:t>
            </a:r>
          </a:p>
          <a:p>
            <a:endParaRPr lang="en-US" sz="2000" dirty="0" smtClean="0"/>
          </a:p>
          <a:p>
            <a:r>
              <a:rPr lang="en-US" sz="2000" dirty="0" smtClean="0"/>
              <a:t>$ </a:t>
            </a:r>
            <a:r>
              <a:rPr lang="en-US" sz="2000" dirty="0"/>
              <a:t>cd /Users/</a:t>
            </a:r>
            <a:r>
              <a:rPr lang="en-US" sz="2000" dirty="0" err="1"/>
              <a:t>kathrynvasilaky</a:t>
            </a:r>
            <a:r>
              <a:rPr lang="en-US" sz="2000" dirty="0"/>
              <a:t>/Documents/</a:t>
            </a:r>
            <a:r>
              <a:rPr lang="en-US" sz="2000" dirty="0" err="1"/>
              <a:t>OneDrive</a:t>
            </a:r>
            <a:r>
              <a:rPr lang="en-US" sz="2000" dirty="0"/>
              <a:t>/Python/</a:t>
            </a:r>
            <a:r>
              <a:rPr lang="en-US" sz="2000" dirty="0" err="1" smtClean="0"/>
              <a:t>raspberrypiagain</a:t>
            </a:r>
            <a:endParaRPr lang="en-US" sz="2000" dirty="0" smtClean="0"/>
          </a:p>
          <a:p>
            <a:endParaRPr lang="en-US" sz="2000" dirty="0" smtClean="0"/>
          </a:p>
          <a:p>
            <a:r>
              <a:rPr lang="en-US" sz="2000" dirty="0" smtClean="0"/>
              <a:t>Protect </a:t>
            </a:r>
            <a:r>
              <a:rPr lang="en-US" sz="2000" dirty="0"/>
              <a:t>a file against accidental overwriting</a:t>
            </a:r>
          </a:p>
          <a:p>
            <a:endParaRPr lang="en-US" sz="2000" dirty="0" smtClean="0"/>
          </a:p>
          <a:p>
            <a:r>
              <a:rPr lang="en-US" sz="2000" dirty="0" smtClean="0"/>
              <a:t>$ </a:t>
            </a:r>
            <a:r>
              <a:rPr lang="en-US" sz="2000" dirty="0" err="1"/>
              <a:t>chmod</a:t>
            </a:r>
            <a:r>
              <a:rPr lang="en-US" sz="2000" dirty="0"/>
              <a:t> 400 </a:t>
            </a:r>
            <a:r>
              <a:rPr lang="en-US" sz="2000" dirty="0" err="1"/>
              <a:t>raspberrypi.pem</a:t>
            </a:r>
            <a:endParaRPr lang="en-US" sz="2000" dirty="0"/>
          </a:p>
        </p:txBody>
      </p:sp>
      <p:pic>
        <p:nvPicPr>
          <p:cNvPr id="82" name="Picture 81" descr="Screen Shot 2017-05-07 at 2.51.53 PM.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2981842" y="11654395"/>
            <a:ext cx="3851174" cy="3443971"/>
          </a:xfrm>
          <a:prstGeom prst="rect">
            <a:avLst/>
          </a:prstGeom>
        </p:spPr>
      </p:pic>
      <p:pic>
        <p:nvPicPr>
          <p:cNvPr id="83" name="Picture 82" descr="Screen Shot 2017-05-07 at 2.52.28 PM.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7333679" y="11792039"/>
            <a:ext cx="5393195" cy="1264757"/>
          </a:xfrm>
          <a:prstGeom prst="rect">
            <a:avLst/>
          </a:prstGeom>
        </p:spPr>
      </p:pic>
      <p:pic>
        <p:nvPicPr>
          <p:cNvPr id="84" name="Picture 83" descr="Screen Shot 2017-05-07 at 2.52.49 PM.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7298404" y="13219239"/>
            <a:ext cx="5436434" cy="2094811"/>
          </a:xfrm>
          <a:prstGeom prst="rect">
            <a:avLst/>
          </a:prstGeom>
        </p:spPr>
      </p:pic>
      <p:pic>
        <p:nvPicPr>
          <p:cNvPr id="85" name="Picture 84" descr="Screen Shot 2017-05-07 at 2.54.58 PM.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2914027" y="15377312"/>
            <a:ext cx="5262273" cy="2783755"/>
          </a:xfrm>
          <a:prstGeom prst="rect">
            <a:avLst/>
          </a:prstGeom>
        </p:spPr>
      </p:pic>
      <p:pic>
        <p:nvPicPr>
          <p:cNvPr id="86" name="Picture 85" descr="Screen Shot 2017-05-07 at 2.57.39 PM.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8233485" y="15339387"/>
            <a:ext cx="4727560" cy="2832145"/>
          </a:xfrm>
          <a:prstGeom prst="rect">
            <a:avLst/>
          </a:prstGeom>
        </p:spPr>
      </p:pic>
      <p:pic>
        <p:nvPicPr>
          <p:cNvPr id="87" name="Picture 86" descr="Screen Shot 2017-05-07 at 3.13.38 PM.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3055268" y="17897380"/>
            <a:ext cx="4916420" cy="2965639"/>
          </a:xfrm>
          <a:prstGeom prst="rect">
            <a:avLst/>
          </a:prstGeom>
        </p:spPr>
      </p:pic>
      <p:sp>
        <p:nvSpPr>
          <p:cNvPr id="88" name="TextBox 87"/>
          <p:cNvSpPr txBox="1"/>
          <p:nvPr/>
        </p:nvSpPr>
        <p:spPr>
          <a:xfrm>
            <a:off x="38148898" y="18248462"/>
            <a:ext cx="4989356" cy="2862322"/>
          </a:xfrm>
          <a:prstGeom prst="rect">
            <a:avLst/>
          </a:prstGeom>
          <a:noFill/>
        </p:spPr>
        <p:txBody>
          <a:bodyPr wrap="square" rtlCol="0">
            <a:spAutoFit/>
          </a:bodyPr>
          <a:lstStyle/>
          <a:p>
            <a:r>
              <a:rPr lang="en-US" sz="2000" dirty="0" err="1" smtClean="0"/>
              <a:t>Instal</a:t>
            </a:r>
            <a:r>
              <a:rPr lang="en-US" sz="2000" dirty="0" smtClean="0"/>
              <a:t> AWS CLI</a:t>
            </a:r>
          </a:p>
          <a:p>
            <a:r>
              <a:rPr lang="en-US" sz="2000" dirty="0" smtClean="0"/>
              <a:t>$ </a:t>
            </a:r>
            <a:r>
              <a:rPr lang="en-US" sz="2000" dirty="0"/>
              <a:t>pip install --upgrade --user </a:t>
            </a:r>
            <a:r>
              <a:rPr lang="en-US" sz="2000" dirty="0" err="1" smtClean="0"/>
              <a:t>awscli</a:t>
            </a:r>
            <a:endParaRPr lang="en-US" sz="2000" dirty="0" smtClean="0"/>
          </a:p>
          <a:p>
            <a:r>
              <a:rPr lang="en-US" sz="2000" dirty="0" smtClean="0"/>
              <a:t>Use your keys to configure your account</a:t>
            </a:r>
          </a:p>
          <a:p>
            <a:r>
              <a:rPr lang="en-US" sz="2000" dirty="0" smtClean="0"/>
              <a:t>$ </a:t>
            </a:r>
            <a:r>
              <a:rPr lang="en-US" sz="2000" dirty="0" err="1"/>
              <a:t>aws</a:t>
            </a:r>
            <a:r>
              <a:rPr lang="en-US" sz="2000" dirty="0"/>
              <a:t> </a:t>
            </a:r>
            <a:r>
              <a:rPr lang="en-US" sz="2000" dirty="0" smtClean="0"/>
              <a:t>configure</a:t>
            </a:r>
          </a:p>
          <a:p>
            <a:r>
              <a:rPr lang="en-US" sz="2000" dirty="0" smtClean="0"/>
              <a:t>Sign into your account</a:t>
            </a:r>
          </a:p>
          <a:p>
            <a:r>
              <a:rPr lang="en-US" sz="2000" dirty="0" smtClean="0"/>
              <a:t>$ </a:t>
            </a:r>
            <a:r>
              <a:rPr lang="en-US" sz="2000" dirty="0" err="1" smtClean="0"/>
              <a:t>ssh</a:t>
            </a:r>
            <a:r>
              <a:rPr lang="en-US" sz="2000" dirty="0" smtClean="0"/>
              <a:t> </a:t>
            </a:r>
            <a:r>
              <a:rPr lang="mr-IN" sz="2000" dirty="0" smtClean="0"/>
              <a:t>–</a:t>
            </a:r>
            <a:r>
              <a:rPr lang="en-US" sz="2000" dirty="0" smtClean="0"/>
              <a:t>I  </a:t>
            </a:r>
            <a:r>
              <a:rPr lang="en-US" sz="2000" dirty="0" err="1" smtClean="0"/>
              <a:t>yourpem.pem</a:t>
            </a:r>
            <a:r>
              <a:rPr lang="en-US" sz="2000" dirty="0" smtClean="0"/>
              <a:t>  </a:t>
            </a:r>
            <a:r>
              <a:rPr lang="en-US" sz="2000" dirty="0"/>
              <a:t>ec2-user@ec2-52-33-158-145.us-west-2.compute.amazonaws.com</a:t>
            </a:r>
          </a:p>
          <a:p>
            <a:r>
              <a:rPr lang="en-US" sz="2000" dirty="0"/>
              <a:t>	</a:t>
            </a:r>
          </a:p>
        </p:txBody>
      </p:sp>
      <p:pic>
        <p:nvPicPr>
          <p:cNvPr id="89" name="Picture 88" descr="Screen Shot 2017-05-07 at 3.31.54 PM.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8233485" y="20805603"/>
            <a:ext cx="3629704" cy="837992"/>
          </a:xfrm>
          <a:prstGeom prst="rect">
            <a:avLst/>
          </a:prstGeom>
        </p:spPr>
      </p:pic>
      <p:sp>
        <p:nvSpPr>
          <p:cNvPr id="90" name="TextBox 89"/>
          <p:cNvSpPr txBox="1"/>
          <p:nvPr/>
        </p:nvSpPr>
        <p:spPr>
          <a:xfrm>
            <a:off x="33055268" y="20993568"/>
            <a:ext cx="8335310" cy="2862322"/>
          </a:xfrm>
          <a:prstGeom prst="rect">
            <a:avLst/>
          </a:prstGeom>
          <a:noFill/>
        </p:spPr>
        <p:txBody>
          <a:bodyPr wrap="none" rtlCol="0">
            <a:spAutoFit/>
          </a:bodyPr>
          <a:lstStyle/>
          <a:p>
            <a:r>
              <a:rPr lang="en-US" sz="2000" dirty="0"/>
              <a:t>[ec2-user@ip-172-31-29-85 </a:t>
            </a:r>
            <a:r>
              <a:rPr lang="en-US" sz="2000" dirty="0" smtClean="0"/>
              <a:t>]$ </a:t>
            </a:r>
            <a:r>
              <a:rPr lang="en-US" sz="2000" dirty="0" err="1" smtClean="0"/>
              <a:t>mkdir</a:t>
            </a:r>
            <a:r>
              <a:rPr lang="en-US" sz="2000" dirty="0" smtClean="0"/>
              <a:t> </a:t>
            </a:r>
            <a:r>
              <a:rPr lang="en-US" sz="2000" dirty="0" err="1" smtClean="0"/>
              <a:t>venv</a:t>
            </a:r>
            <a:endParaRPr lang="en-US" sz="2000" dirty="0" smtClean="0"/>
          </a:p>
          <a:p>
            <a:r>
              <a:rPr lang="en-US" sz="2000" dirty="0"/>
              <a:t>[ec2-user@ip-172-31-29-85 ]$ </a:t>
            </a:r>
            <a:r>
              <a:rPr lang="en-US" sz="2000" dirty="0" smtClean="0"/>
              <a:t>cd </a:t>
            </a:r>
            <a:r>
              <a:rPr lang="en-US" sz="2000" dirty="0" err="1" smtClean="0"/>
              <a:t>venv</a:t>
            </a:r>
            <a:endParaRPr lang="en-US" sz="2000" dirty="0" smtClean="0"/>
          </a:p>
          <a:p>
            <a:r>
              <a:rPr lang="en-US" sz="2000" dirty="0" smtClean="0"/>
              <a:t>[</a:t>
            </a:r>
            <a:r>
              <a:rPr lang="en-US" sz="2000" dirty="0"/>
              <a:t>ec2-user@ip-172-31-29-85 </a:t>
            </a:r>
            <a:r>
              <a:rPr lang="en-US" sz="2000" dirty="0" err="1"/>
              <a:t>venv</a:t>
            </a:r>
            <a:r>
              <a:rPr lang="en-US" sz="2000" dirty="0"/>
              <a:t>]$ </a:t>
            </a:r>
            <a:r>
              <a:rPr lang="en-US" sz="2000" dirty="0" err="1"/>
              <a:t>virtualenv</a:t>
            </a:r>
            <a:r>
              <a:rPr lang="en-US" sz="2000" dirty="0"/>
              <a:t> -p /</a:t>
            </a:r>
            <a:r>
              <a:rPr lang="en-US" sz="2000" dirty="0" err="1"/>
              <a:t>usr</a:t>
            </a:r>
            <a:r>
              <a:rPr lang="en-US" sz="2000" dirty="0"/>
              <a:t>/bin/python3.4 </a:t>
            </a:r>
            <a:r>
              <a:rPr lang="en-US" sz="2000" dirty="0" smtClean="0"/>
              <a:t>python34</a:t>
            </a:r>
          </a:p>
          <a:p>
            <a:r>
              <a:rPr lang="en-US" sz="2000" dirty="0"/>
              <a:t>[ec2-user@ip-172-31-29-85 </a:t>
            </a:r>
            <a:r>
              <a:rPr lang="en-US" sz="2000" dirty="0" err="1"/>
              <a:t>venv</a:t>
            </a:r>
            <a:r>
              <a:rPr lang="en-US" sz="2000" dirty="0"/>
              <a:t>]$ </a:t>
            </a:r>
            <a:r>
              <a:rPr lang="en-US" sz="2000" dirty="0" smtClean="0"/>
              <a:t>pip install boto3</a:t>
            </a:r>
          </a:p>
          <a:p>
            <a:r>
              <a:rPr lang="en-US" sz="2000" dirty="0" smtClean="0"/>
              <a:t>(</a:t>
            </a:r>
            <a:r>
              <a:rPr lang="en-US" sz="2000" dirty="0"/>
              <a:t>python34)[ec2-user@ip-172-31-29-85 </a:t>
            </a:r>
            <a:r>
              <a:rPr lang="en-US" sz="2000" dirty="0" err="1"/>
              <a:t>venv</a:t>
            </a:r>
            <a:r>
              <a:rPr lang="en-US" sz="2000" dirty="0"/>
              <a:t>]$ touch </a:t>
            </a:r>
            <a:r>
              <a:rPr lang="en-US" sz="2000" dirty="0" err="1"/>
              <a:t>table.py</a:t>
            </a:r>
            <a:endParaRPr lang="en-US" sz="2000" dirty="0"/>
          </a:p>
          <a:p>
            <a:r>
              <a:rPr lang="en-US" sz="2000" dirty="0"/>
              <a:t># Copy paste the table code from </a:t>
            </a:r>
            <a:r>
              <a:rPr lang="en-US" sz="2000" dirty="0" err="1"/>
              <a:t>table.py</a:t>
            </a:r>
            <a:endParaRPr lang="en-US" sz="2000" dirty="0"/>
          </a:p>
          <a:p>
            <a:r>
              <a:rPr lang="en-US" sz="2000" dirty="0" smtClean="0"/>
              <a:t>(</a:t>
            </a:r>
            <a:r>
              <a:rPr lang="en-US" sz="2000" dirty="0"/>
              <a:t>python34)[ec2-user@ip-172-31-29-85 </a:t>
            </a:r>
            <a:r>
              <a:rPr lang="en-US" sz="2000" dirty="0" err="1"/>
              <a:t>venv</a:t>
            </a:r>
            <a:r>
              <a:rPr lang="en-US" sz="2000" dirty="0"/>
              <a:t>]$ </a:t>
            </a:r>
            <a:r>
              <a:rPr lang="en-US" sz="2000" dirty="0" err="1"/>
              <a:t>nano</a:t>
            </a:r>
            <a:r>
              <a:rPr lang="en-US" sz="2000" dirty="0"/>
              <a:t> </a:t>
            </a:r>
            <a:r>
              <a:rPr lang="en-US" sz="2000" dirty="0" err="1"/>
              <a:t>table.py</a:t>
            </a:r>
            <a:r>
              <a:rPr lang="en-US" sz="2000" dirty="0"/>
              <a:t> </a:t>
            </a:r>
          </a:p>
          <a:p>
            <a:r>
              <a:rPr lang="en-US" sz="2000" dirty="0"/>
              <a:t># Create the database</a:t>
            </a:r>
          </a:p>
          <a:p>
            <a:r>
              <a:rPr lang="en-US" sz="2000" dirty="0" smtClean="0"/>
              <a:t>(</a:t>
            </a:r>
            <a:r>
              <a:rPr lang="en-US" sz="2000" dirty="0"/>
              <a:t>python34)[ec2-user@ip-172-31-29-85 </a:t>
            </a:r>
            <a:r>
              <a:rPr lang="en-US" sz="2000" dirty="0" err="1"/>
              <a:t>venv</a:t>
            </a:r>
            <a:r>
              <a:rPr lang="en-US" sz="2000" dirty="0"/>
              <a:t>]$ python </a:t>
            </a:r>
            <a:r>
              <a:rPr lang="en-US" sz="2000" dirty="0" err="1"/>
              <a:t>table.py</a:t>
            </a:r>
            <a:r>
              <a:rPr lang="en-US" sz="2000" dirty="0"/>
              <a:t> </a:t>
            </a:r>
            <a:endParaRPr lang="en-US" sz="2000" dirty="0" smtClean="0"/>
          </a:p>
        </p:txBody>
      </p:sp>
      <p:sp>
        <p:nvSpPr>
          <p:cNvPr id="92" name="Text Placeholder 7"/>
          <p:cNvSpPr>
            <a:spLocks noGrp="1"/>
          </p:cNvSpPr>
          <p:nvPr>
            <p:ph type="body" sz="quarter" idx="24"/>
          </p:nvPr>
        </p:nvSpPr>
        <p:spPr>
          <a:xfrm>
            <a:off x="32914027" y="23850644"/>
            <a:ext cx="10058400" cy="754045"/>
          </a:xfrm>
        </p:spPr>
        <p:txBody>
          <a:bodyPr/>
          <a:lstStyle/>
          <a:p>
            <a:r>
              <a:rPr lang="en-US" dirty="0" smtClean="0">
                <a:solidFill>
                  <a:srgbClr val="5B9BD5"/>
                </a:solidFill>
              </a:rPr>
              <a:t>Back to the PI</a:t>
            </a:r>
            <a:endParaRPr lang="en-US" dirty="0">
              <a:solidFill>
                <a:srgbClr val="5B9BD5"/>
              </a:solidFill>
            </a:endParaRPr>
          </a:p>
        </p:txBody>
      </p:sp>
      <p:sp>
        <p:nvSpPr>
          <p:cNvPr id="93" name="TextBox 92"/>
          <p:cNvSpPr txBox="1"/>
          <p:nvPr/>
        </p:nvSpPr>
        <p:spPr>
          <a:xfrm>
            <a:off x="33055268" y="24604689"/>
            <a:ext cx="9607067" cy="2246769"/>
          </a:xfrm>
          <a:prstGeom prst="rect">
            <a:avLst/>
          </a:prstGeom>
          <a:noFill/>
        </p:spPr>
        <p:txBody>
          <a:bodyPr wrap="none" rtlCol="0">
            <a:spAutoFit/>
          </a:bodyPr>
          <a:lstStyle/>
          <a:p>
            <a:r>
              <a:rPr lang="en-US" sz="2000" dirty="0" err="1"/>
              <a:t>pi@raspberrypi</a:t>
            </a:r>
            <a:r>
              <a:rPr lang="en-US" sz="2000" dirty="0"/>
              <a:t>:~ $ touch </a:t>
            </a:r>
            <a:r>
              <a:rPr lang="en-US" sz="2000" dirty="0" err="1"/>
              <a:t>update.py</a:t>
            </a:r>
            <a:endParaRPr lang="en-US" sz="2000" dirty="0"/>
          </a:p>
          <a:p>
            <a:r>
              <a:rPr lang="en-US" sz="2000" dirty="0" err="1"/>
              <a:t>pi@raspberrypi</a:t>
            </a:r>
            <a:r>
              <a:rPr lang="en-US" sz="2000" dirty="0"/>
              <a:t>:~ $ </a:t>
            </a:r>
            <a:r>
              <a:rPr lang="en-US" sz="2000" dirty="0" err="1"/>
              <a:t>nano</a:t>
            </a:r>
            <a:r>
              <a:rPr lang="en-US" sz="2000" dirty="0"/>
              <a:t> </a:t>
            </a:r>
            <a:r>
              <a:rPr lang="en-US" sz="2000" dirty="0" err="1"/>
              <a:t>update.py</a:t>
            </a:r>
            <a:endParaRPr lang="en-US" sz="2000" dirty="0"/>
          </a:p>
          <a:p>
            <a:r>
              <a:rPr lang="en-US" sz="2000" dirty="0"/>
              <a:t># Copy past the code from my </a:t>
            </a:r>
            <a:r>
              <a:rPr lang="en-US" sz="2000" dirty="0" err="1"/>
              <a:t>update.py</a:t>
            </a:r>
            <a:r>
              <a:rPr lang="en-US" sz="2000" dirty="0"/>
              <a:t> file. </a:t>
            </a:r>
            <a:r>
              <a:rPr lang="en-US" sz="2000" dirty="0" smtClean="0"/>
              <a:t>Replace with your AWS keys &amp; email info</a:t>
            </a:r>
          </a:p>
          <a:p>
            <a:r>
              <a:rPr lang="en-US" sz="2000" dirty="0" smtClean="0"/>
              <a:t># </a:t>
            </a:r>
            <a:r>
              <a:rPr lang="en-US" sz="2000" dirty="0"/>
              <a:t>pip install </a:t>
            </a:r>
            <a:r>
              <a:rPr lang="en-US" sz="2000" dirty="0" err="1"/>
              <a:t>smtplib</a:t>
            </a:r>
            <a:r>
              <a:rPr lang="en-US" sz="2000" dirty="0"/>
              <a:t> (command that sends you the email</a:t>
            </a:r>
            <a:r>
              <a:rPr lang="en-US" sz="2000" dirty="0" smtClean="0"/>
              <a:t>)</a:t>
            </a:r>
          </a:p>
          <a:p>
            <a:r>
              <a:rPr lang="en-US" sz="2000" dirty="0" err="1"/>
              <a:t>pi@raspberrypi</a:t>
            </a:r>
            <a:r>
              <a:rPr lang="en-US" sz="2000" dirty="0"/>
              <a:t>:~ $ </a:t>
            </a:r>
            <a:r>
              <a:rPr lang="en-US" sz="2000" dirty="0" err="1" smtClean="0"/>
              <a:t>chmod</a:t>
            </a:r>
            <a:r>
              <a:rPr lang="en-US" sz="2000" dirty="0" smtClean="0"/>
              <a:t> </a:t>
            </a:r>
            <a:r>
              <a:rPr lang="en-US" sz="2000" dirty="0"/>
              <a:t>+x /home/pi/</a:t>
            </a:r>
            <a:r>
              <a:rPr lang="en-US" sz="2000" dirty="0" err="1"/>
              <a:t>upload.py</a:t>
            </a:r>
            <a:endParaRPr lang="en-US" sz="2000" dirty="0"/>
          </a:p>
          <a:p>
            <a:r>
              <a:rPr lang="en-US" sz="2000" dirty="0" err="1" smtClean="0"/>
              <a:t>pi</a:t>
            </a:r>
            <a:r>
              <a:rPr lang="en-US" sz="2000" dirty="0" err="1"/>
              <a:t>@raspberrypi</a:t>
            </a:r>
            <a:r>
              <a:rPr lang="en-US" sz="2000" dirty="0"/>
              <a:t>:~ $ </a:t>
            </a:r>
            <a:r>
              <a:rPr lang="en-US" sz="2000" dirty="0" err="1"/>
              <a:t>sudo</a:t>
            </a:r>
            <a:r>
              <a:rPr lang="en-US" sz="2000" dirty="0"/>
              <a:t> python </a:t>
            </a:r>
            <a:r>
              <a:rPr lang="en-US" sz="2000" dirty="0" err="1"/>
              <a:t>update.py</a:t>
            </a:r>
            <a:endParaRPr lang="en-US" sz="2000" dirty="0"/>
          </a:p>
          <a:p>
            <a:r>
              <a:rPr lang="en-US" sz="2000" dirty="0"/>
              <a:t># Check your database on AWS to see if a reading got pushed, and if you received an email</a:t>
            </a:r>
          </a:p>
        </p:txBody>
      </p:sp>
      <p:pic>
        <p:nvPicPr>
          <p:cNvPr id="94" name="Picture 93" descr="Screen Shot 2017-05-08 at 12.48.51 AM.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3055268" y="26851458"/>
            <a:ext cx="5061686" cy="2789412"/>
          </a:xfrm>
          <a:prstGeom prst="rect">
            <a:avLst/>
          </a:prstGeom>
        </p:spPr>
      </p:pic>
      <p:sp>
        <p:nvSpPr>
          <p:cNvPr id="95" name="TextBox 94"/>
          <p:cNvSpPr txBox="1"/>
          <p:nvPr/>
        </p:nvSpPr>
        <p:spPr>
          <a:xfrm>
            <a:off x="32981842" y="29088438"/>
            <a:ext cx="8093732" cy="1938992"/>
          </a:xfrm>
          <a:prstGeom prst="rect">
            <a:avLst/>
          </a:prstGeom>
          <a:noFill/>
        </p:spPr>
        <p:txBody>
          <a:bodyPr wrap="none" rtlCol="0">
            <a:spAutoFit/>
          </a:bodyPr>
          <a:lstStyle/>
          <a:p>
            <a:r>
              <a:rPr lang="en-US" sz="2000" dirty="0" smtClean="0"/>
              <a:t>Set up a </a:t>
            </a:r>
            <a:r>
              <a:rPr lang="en-US" sz="2000" dirty="0" err="1" smtClean="0"/>
              <a:t>cron</a:t>
            </a:r>
            <a:r>
              <a:rPr lang="en-US" sz="2000" dirty="0" smtClean="0"/>
              <a:t> job to push values daily at 10:15 AM</a:t>
            </a:r>
            <a:endParaRPr lang="en-US" sz="2000" dirty="0"/>
          </a:p>
          <a:p>
            <a:r>
              <a:rPr lang="en-US" sz="2000" dirty="0" err="1"/>
              <a:t>pi@raspberrypi</a:t>
            </a:r>
            <a:r>
              <a:rPr lang="en-US" sz="2000" dirty="0"/>
              <a:t>:~ $ </a:t>
            </a:r>
            <a:r>
              <a:rPr lang="en-US" sz="2000" dirty="0" err="1" smtClean="0"/>
              <a:t>crontab</a:t>
            </a:r>
            <a:r>
              <a:rPr lang="en-US" sz="2000" dirty="0" smtClean="0"/>
              <a:t> </a:t>
            </a:r>
            <a:r>
              <a:rPr lang="mr-IN" sz="2000" dirty="0" smtClean="0"/>
              <a:t>–</a:t>
            </a:r>
            <a:r>
              <a:rPr lang="en-US" sz="2000" dirty="0" smtClean="0"/>
              <a:t>e</a:t>
            </a:r>
            <a:endParaRPr lang="en-US" sz="2000" dirty="0"/>
          </a:p>
          <a:p>
            <a:r>
              <a:rPr lang="en-US" sz="2000" dirty="0" smtClean="0"/>
              <a:t>     15 </a:t>
            </a:r>
            <a:r>
              <a:rPr lang="en-US" sz="2000" dirty="0"/>
              <a:t>10 * * *  /home/pi/</a:t>
            </a:r>
            <a:r>
              <a:rPr lang="en-US" sz="2000" dirty="0" err="1"/>
              <a:t>upload.py</a:t>
            </a:r>
            <a:endParaRPr lang="en-US" sz="2000" dirty="0"/>
          </a:p>
          <a:p>
            <a:r>
              <a:rPr lang="en-US" sz="2000" dirty="0" err="1" smtClean="0"/>
              <a:t>ctrl</a:t>
            </a:r>
            <a:r>
              <a:rPr lang="en-US" sz="2000" dirty="0" err="1"/>
              <a:t>+o</a:t>
            </a:r>
            <a:r>
              <a:rPr lang="en-US" sz="2000" dirty="0"/>
              <a:t>, enter, </a:t>
            </a:r>
            <a:r>
              <a:rPr lang="en-US" sz="2000" dirty="0" err="1"/>
              <a:t>ctrl+x</a:t>
            </a:r>
            <a:r>
              <a:rPr lang="en-US" sz="2000" dirty="0"/>
              <a:t># pip install </a:t>
            </a:r>
            <a:r>
              <a:rPr lang="en-US" sz="2000" dirty="0" err="1"/>
              <a:t>smtplib</a:t>
            </a:r>
            <a:r>
              <a:rPr lang="en-US" sz="2000" dirty="0"/>
              <a:t> (command that sends you the email)</a:t>
            </a:r>
          </a:p>
          <a:p>
            <a:r>
              <a:rPr lang="en-US" sz="2000" dirty="0" err="1"/>
              <a:t>pi@raspberrypi</a:t>
            </a:r>
            <a:r>
              <a:rPr lang="en-US" sz="2000" dirty="0"/>
              <a:t>:~ $ </a:t>
            </a:r>
            <a:r>
              <a:rPr lang="en-US" sz="2000" dirty="0" err="1"/>
              <a:t>sudo</a:t>
            </a:r>
            <a:r>
              <a:rPr lang="en-US" sz="2000" dirty="0"/>
              <a:t> /</a:t>
            </a:r>
            <a:r>
              <a:rPr lang="en-US" sz="2000" dirty="0" err="1"/>
              <a:t>etc</a:t>
            </a:r>
            <a:r>
              <a:rPr lang="en-US" sz="2000" dirty="0"/>
              <a:t>/</a:t>
            </a:r>
            <a:r>
              <a:rPr lang="en-US" sz="2000" dirty="0" err="1"/>
              <a:t>init.d</a:t>
            </a:r>
            <a:r>
              <a:rPr lang="en-US" sz="2000" dirty="0"/>
              <a:t>/</a:t>
            </a:r>
            <a:r>
              <a:rPr lang="en-US" sz="2000" dirty="0" err="1"/>
              <a:t>cron</a:t>
            </a:r>
            <a:r>
              <a:rPr lang="en-US" sz="2000" dirty="0"/>
              <a:t> </a:t>
            </a:r>
            <a:r>
              <a:rPr lang="en-US" sz="2000" dirty="0" smtClean="0"/>
              <a:t>start</a:t>
            </a:r>
          </a:p>
          <a:p>
            <a:r>
              <a:rPr lang="en-US" sz="2000" dirty="0" err="1"/>
              <a:t>pi@raspberrypi</a:t>
            </a:r>
            <a:r>
              <a:rPr lang="en-US" sz="2000" dirty="0"/>
              <a:t>:~ $ </a:t>
            </a:r>
            <a:r>
              <a:rPr lang="en-US" sz="2000" dirty="0" err="1"/>
              <a:t>sudo</a:t>
            </a:r>
            <a:r>
              <a:rPr lang="en-US" sz="2000" dirty="0"/>
              <a:t> /</a:t>
            </a:r>
            <a:r>
              <a:rPr lang="en-US" sz="2000" dirty="0" err="1"/>
              <a:t>etc</a:t>
            </a:r>
            <a:r>
              <a:rPr lang="en-US" sz="2000" dirty="0"/>
              <a:t>/</a:t>
            </a:r>
            <a:r>
              <a:rPr lang="en-US" sz="2000" dirty="0" err="1"/>
              <a:t>init.d</a:t>
            </a:r>
            <a:r>
              <a:rPr lang="en-US" sz="2000" dirty="0"/>
              <a:t>/</a:t>
            </a:r>
            <a:r>
              <a:rPr lang="en-US" sz="2000" dirty="0" err="1"/>
              <a:t>cron</a:t>
            </a:r>
            <a:r>
              <a:rPr lang="en-US" sz="2000" dirty="0"/>
              <a:t> status</a:t>
            </a:r>
            <a:endParaRPr lang="en-US" sz="2000" dirty="0" smtClean="0"/>
          </a:p>
        </p:txBody>
      </p:sp>
      <p:pic>
        <p:nvPicPr>
          <p:cNvPr id="5" name="Picture 4" descr="Screen Shot 2017-05-14 at 6.21.03 PM.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7259653" y="24015700"/>
            <a:ext cx="5039621" cy="809423"/>
          </a:xfrm>
          <a:prstGeom prst="rect">
            <a:avLst/>
          </a:prstGeom>
        </p:spPr>
      </p:pic>
      <p:cxnSp>
        <p:nvCxnSpPr>
          <p:cNvPr id="7" name="Straight Arrow Connector 6"/>
          <p:cNvCxnSpPr/>
          <p:nvPr/>
        </p:nvCxnSpPr>
        <p:spPr>
          <a:xfrm flipH="1" flipV="1">
            <a:off x="27368500" y="13982700"/>
            <a:ext cx="846134" cy="1045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52181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1331</TotalTime>
  <Words>1629</Words>
  <Application>Microsoft Macintosh PowerPoint</Application>
  <PresentationFormat>Custom</PresentationFormat>
  <Paragraphs>134</Paragraphs>
  <Slides>1</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5" baseType="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kathryn vasilaky</cp:lastModifiedBy>
  <cp:revision>92</cp:revision>
  <cp:lastPrinted>2017-05-14T01:35:52Z</cp:lastPrinted>
  <dcterms:created xsi:type="dcterms:W3CDTF">2012-02-03T19:11:35Z</dcterms:created>
  <dcterms:modified xsi:type="dcterms:W3CDTF">2017-05-14T22:33:56Z</dcterms:modified>
</cp:coreProperties>
</file>